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8.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9.xml" ContentType="application/inkml+xml"/>
  <Override PartName="/ppt/ink/ink10.xml" ContentType="application/inkml+xml"/>
  <Override PartName="/ppt/ink/ink1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ink/ink12.xml" ContentType="application/inkml+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3.xml" ContentType="application/inkml+xml"/>
  <Override PartName="/ppt/theme/themeOverride1.xml" ContentType="application/vnd.openxmlformats-officedocument.themeOverride+xml"/>
  <Override PartName="/ppt/theme/themeOverride2.xml" ContentType="application/vnd.openxmlformats-officedocument.themeOverr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75"/>
  </p:notesMasterIdLst>
  <p:handoutMasterIdLst>
    <p:handoutMasterId r:id="rId76"/>
  </p:handoutMasterIdLst>
  <p:sldIdLst>
    <p:sldId id="434" r:id="rId3"/>
    <p:sldId id="271" r:id="rId4"/>
    <p:sldId id="366" r:id="rId5"/>
    <p:sldId id="356" r:id="rId6"/>
    <p:sldId id="357" r:id="rId7"/>
    <p:sldId id="358" r:id="rId8"/>
    <p:sldId id="367" r:id="rId9"/>
    <p:sldId id="368" r:id="rId10"/>
    <p:sldId id="369" r:id="rId11"/>
    <p:sldId id="370" r:id="rId12"/>
    <p:sldId id="435" r:id="rId13"/>
    <p:sldId id="359" r:id="rId14"/>
    <p:sldId id="371" r:id="rId15"/>
    <p:sldId id="372" r:id="rId16"/>
    <p:sldId id="373" r:id="rId17"/>
    <p:sldId id="374" r:id="rId18"/>
    <p:sldId id="439" r:id="rId19"/>
    <p:sldId id="436" r:id="rId20"/>
    <p:sldId id="437" r:id="rId21"/>
    <p:sldId id="376" r:id="rId22"/>
    <p:sldId id="441" r:id="rId23"/>
    <p:sldId id="402" r:id="rId24"/>
    <p:sldId id="377" r:id="rId25"/>
    <p:sldId id="378" r:id="rId26"/>
    <p:sldId id="360" r:id="rId27"/>
    <p:sldId id="273" r:id="rId28"/>
    <p:sldId id="380" r:id="rId29"/>
    <p:sldId id="317" r:id="rId30"/>
    <p:sldId id="382" r:id="rId31"/>
    <p:sldId id="440" r:id="rId32"/>
    <p:sldId id="318" r:id="rId33"/>
    <p:sldId id="320" r:id="rId34"/>
    <p:sldId id="386" r:id="rId35"/>
    <p:sldId id="389" r:id="rId36"/>
    <p:sldId id="387" r:id="rId37"/>
    <p:sldId id="388" r:id="rId38"/>
    <p:sldId id="319" r:id="rId39"/>
    <p:sldId id="390" r:id="rId40"/>
    <p:sldId id="391" r:id="rId41"/>
    <p:sldId id="393" r:id="rId42"/>
    <p:sldId id="324" r:id="rId43"/>
    <p:sldId id="394" r:id="rId44"/>
    <p:sldId id="323" r:id="rId45"/>
    <p:sldId id="395" r:id="rId46"/>
    <p:sldId id="396" r:id="rId47"/>
    <p:sldId id="397" r:id="rId48"/>
    <p:sldId id="398" r:id="rId49"/>
    <p:sldId id="399" r:id="rId50"/>
    <p:sldId id="327" r:id="rId51"/>
    <p:sldId id="326" r:id="rId52"/>
    <p:sldId id="438" r:id="rId53"/>
    <p:sldId id="333" r:id="rId54"/>
    <p:sldId id="332" r:id="rId55"/>
    <p:sldId id="331" r:id="rId56"/>
    <p:sldId id="400" r:id="rId57"/>
    <p:sldId id="401" r:id="rId58"/>
    <p:sldId id="337" r:id="rId59"/>
    <p:sldId id="340" r:id="rId60"/>
    <p:sldId id="343" r:id="rId61"/>
    <p:sldId id="341" r:id="rId62"/>
    <p:sldId id="342" r:id="rId63"/>
    <p:sldId id="403" r:id="rId64"/>
    <p:sldId id="334" r:id="rId65"/>
    <p:sldId id="344" r:id="rId66"/>
    <p:sldId id="404" r:id="rId67"/>
    <p:sldId id="405" r:id="rId68"/>
    <p:sldId id="433" r:id="rId69"/>
    <p:sldId id="419" r:id="rId70"/>
    <p:sldId id="420" r:id="rId71"/>
    <p:sldId id="421" r:id="rId72"/>
    <p:sldId id="407" r:id="rId73"/>
    <p:sldId id="406" r:id="rId74"/>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itchFamily="34" charset="0"/>
        <a:ea typeface="宋体" pitchFamily="2" charset="-122"/>
        <a:cs typeface="+mn-cs"/>
      </a:defRPr>
    </a:lvl1pPr>
    <a:lvl2pPr marL="457200" algn="l" rtl="0" eaLnBrk="0" fontAlgn="base" hangingPunct="0">
      <a:spcBef>
        <a:spcPct val="0"/>
      </a:spcBef>
      <a:spcAft>
        <a:spcPct val="0"/>
      </a:spcAft>
      <a:defRPr sz="2400" kern="1200">
        <a:solidFill>
          <a:schemeClr val="tx1"/>
        </a:solidFill>
        <a:latin typeface="Arial" pitchFamily="34" charset="0"/>
        <a:ea typeface="宋体" pitchFamily="2" charset="-122"/>
        <a:cs typeface="+mn-cs"/>
      </a:defRPr>
    </a:lvl2pPr>
    <a:lvl3pPr marL="914400" algn="l" rtl="0" eaLnBrk="0" fontAlgn="base" hangingPunct="0">
      <a:spcBef>
        <a:spcPct val="0"/>
      </a:spcBef>
      <a:spcAft>
        <a:spcPct val="0"/>
      </a:spcAft>
      <a:defRPr sz="2400" kern="1200">
        <a:solidFill>
          <a:schemeClr val="tx1"/>
        </a:solidFill>
        <a:latin typeface="Arial" pitchFamily="34" charset="0"/>
        <a:ea typeface="宋体" pitchFamily="2" charset="-122"/>
        <a:cs typeface="+mn-cs"/>
      </a:defRPr>
    </a:lvl3pPr>
    <a:lvl4pPr marL="1371600" algn="l" rtl="0" eaLnBrk="0" fontAlgn="base" hangingPunct="0">
      <a:spcBef>
        <a:spcPct val="0"/>
      </a:spcBef>
      <a:spcAft>
        <a:spcPct val="0"/>
      </a:spcAft>
      <a:defRPr sz="2400" kern="1200">
        <a:solidFill>
          <a:schemeClr val="tx1"/>
        </a:solidFill>
        <a:latin typeface="Arial" pitchFamily="34" charset="0"/>
        <a:ea typeface="宋体" pitchFamily="2" charset="-122"/>
        <a:cs typeface="+mn-cs"/>
      </a:defRPr>
    </a:lvl4pPr>
    <a:lvl5pPr marL="1828800" algn="l" rtl="0" eaLnBrk="0" fontAlgn="base" hangingPunct="0">
      <a:spcBef>
        <a:spcPct val="0"/>
      </a:spcBef>
      <a:spcAft>
        <a:spcPct val="0"/>
      </a:spcAft>
      <a:defRPr sz="2400" kern="1200">
        <a:solidFill>
          <a:schemeClr val="tx1"/>
        </a:solidFill>
        <a:latin typeface="Arial" pitchFamily="34" charset="0"/>
        <a:ea typeface="宋体" pitchFamily="2" charset="-122"/>
        <a:cs typeface="+mn-cs"/>
      </a:defRPr>
    </a:lvl5pPr>
    <a:lvl6pPr marL="2286000" algn="l" defTabSz="914400" rtl="0" eaLnBrk="1" latinLnBrk="0" hangingPunct="1">
      <a:defRPr sz="2400" kern="1200">
        <a:solidFill>
          <a:schemeClr val="tx1"/>
        </a:solidFill>
        <a:latin typeface="Arial" pitchFamily="34" charset="0"/>
        <a:ea typeface="宋体" pitchFamily="2" charset="-122"/>
        <a:cs typeface="+mn-cs"/>
      </a:defRPr>
    </a:lvl6pPr>
    <a:lvl7pPr marL="2743200" algn="l" defTabSz="914400" rtl="0" eaLnBrk="1" latinLnBrk="0" hangingPunct="1">
      <a:defRPr sz="2400" kern="1200">
        <a:solidFill>
          <a:schemeClr val="tx1"/>
        </a:solidFill>
        <a:latin typeface="Arial" pitchFamily="34" charset="0"/>
        <a:ea typeface="宋体" pitchFamily="2" charset="-122"/>
        <a:cs typeface="+mn-cs"/>
      </a:defRPr>
    </a:lvl7pPr>
    <a:lvl8pPr marL="3200400" algn="l" defTabSz="914400" rtl="0" eaLnBrk="1" latinLnBrk="0" hangingPunct="1">
      <a:defRPr sz="2400" kern="1200">
        <a:solidFill>
          <a:schemeClr val="tx1"/>
        </a:solidFill>
        <a:latin typeface="Arial" pitchFamily="34" charset="0"/>
        <a:ea typeface="宋体" pitchFamily="2" charset="-122"/>
        <a:cs typeface="+mn-cs"/>
      </a:defRPr>
    </a:lvl8pPr>
    <a:lvl9pPr marL="3657600" algn="l" defTabSz="914400" rtl="0" eaLnBrk="1" latinLnBrk="0" hangingPunct="1">
      <a:defRPr sz="2400"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FF"/>
    <a:srgbClr val="388288"/>
    <a:srgbClr val="CCCC00"/>
    <a:srgbClr val="FFFF00"/>
    <a:srgbClr val="808000"/>
    <a:srgbClr val="666699"/>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35" autoAdjust="0"/>
  </p:normalViewPr>
  <p:slideViewPr>
    <p:cSldViewPr>
      <p:cViewPr varScale="1">
        <p:scale>
          <a:sx n="73" d="100"/>
          <a:sy n="73" d="100"/>
        </p:scale>
        <p:origin x="1666" y="72"/>
      </p:cViewPr>
      <p:guideLst>
        <p:guide orient="horz" pos="2160"/>
        <p:guide pos="2880"/>
      </p:guideLst>
    </p:cSldViewPr>
  </p:slideViewPr>
  <p:notesTextViewPr>
    <p:cViewPr>
      <p:scale>
        <a:sx n="100" d="100"/>
        <a:sy n="100" d="100"/>
      </p:scale>
      <p:origin x="0" y="0"/>
    </p:cViewPr>
  </p:notesTextViewPr>
  <p:notesViewPr>
    <p:cSldViewPr>
      <p:cViewPr varScale="1">
        <p:scale>
          <a:sx n="56" d="100"/>
          <a:sy n="56" d="100"/>
        </p:scale>
        <p:origin x="-22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83.wmf"/><Relationship Id="rId1" Type="http://schemas.openxmlformats.org/officeDocument/2006/relationships/image" Target="../media/image82.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image" Target="../media/image87.wmf"/><Relationship Id="rId7" Type="http://schemas.openxmlformats.org/officeDocument/2006/relationships/image" Target="../media/image90.wmf"/><Relationship Id="rId2" Type="http://schemas.openxmlformats.org/officeDocument/2006/relationships/image" Target="../media/image86.wmf"/><Relationship Id="rId1" Type="http://schemas.openxmlformats.org/officeDocument/2006/relationships/image" Target="../media/image85.wmf"/><Relationship Id="rId6" Type="http://schemas.openxmlformats.org/officeDocument/2006/relationships/image" Target="../media/image89.wmf"/><Relationship Id="rId5" Type="http://schemas.openxmlformats.org/officeDocument/2006/relationships/image" Target="../media/image83.wmf"/><Relationship Id="rId4"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en-US" altLang="zh-CN"/>
              <a:t>电机与控制</a:t>
            </a: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C81E1AF-1FF6-4607-ACC6-63019C74BA03}" type="slidenum">
              <a:rPr lang="en-US" altLang="zh-CN"/>
              <a:pPr>
                <a:defRPr/>
              </a:pPr>
              <a:t>‹#›</a:t>
            </a:fld>
            <a:endParaRPr lang="en-US" altLang="zh-CN"/>
          </a:p>
        </p:txBody>
      </p:sp>
    </p:spTree>
    <p:extLst>
      <p:ext uri="{BB962C8B-B14F-4D97-AF65-F5344CB8AC3E}">
        <p14:creationId xmlns:p14="http://schemas.microsoft.com/office/powerpoint/2010/main" val="2157636186"/>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0.61224" units="1/cm"/>
          <inkml:channelProperty channel="Y" name="resolution" value="65.45454" units="1/cm"/>
          <inkml:channelProperty channel="T" name="resolution" value="1" units="1/dev"/>
        </inkml:channelProperties>
      </inkml:inkSource>
      <inkml:timestamp xml:id="ts0" timeString="2023-04-09T08:28:57.57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6F3AB4B-3C4B-44F8-9C2D-3EFE5C60A153}" emma:medium="tactile" emma:mode="ink">
          <msink:context xmlns:msink="http://schemas.microsoft.com/ink/2010/main" type="inkDrawing" rotatedBoundingBox="12006,16767 13634,16532 13691,16932 12064,17167" semanticType="callout" shapeName="Other">
            <msink:sourceLink direction="with" ref="{4D9AF8DC-837E-4CFD-B18D-ED7D6E8B6629}"/>
          </msink:context>
        </emma:interpretation>
      </emma:emma>
    </inkml:annotationXML>
    <inkml:trace contextRef="#ctx0" brushRef="#br0">2 369 0,'0'-28'0,"0"0"31,0-1 47,28 1-78,0 28 16,-28-28-16,28 28 16,-28-28-16,57 28 0,-29-57 0,0 57 15,-28-28-15,28 28 16,1 0-16,-29-28 0,28 28 15,0 0-15,0 0 0,-28-28 16,57 28-16,-29 0 16,0 0-1,0 0 1,1 0-16,-1 0 16,0 0-16,29 0 0,-29 0 15,0 0-15,-28-29 0,28 29 0,0 0 16,1 0-16,-1 0 15,28 0-15,-27 0 16,-29-28 0,28 28-1,0 0 1,0 0-16,0 0 16,1 0-16,-1 0 31,28 0-16,-27 0-15,-1 0 16,0 0 15,0 0 1,-28 28-17,28-28-15,1 0 0,27 29 16,-28-29-1,-28 28 1,0 0 47,29-28-48,-29 57 1</inkml:trace>
    <inkml:trace contextRef="#ctx0" brushRef="#br0" timeOffset="1464.7367">1356-139 0,'29'0'62,"-1"0"-30,0 28-17,-28 29 1,28-57-16,-28 28 0,28-28 16,-28 28-16,0 0 0,57-28 0,-57 29 15,28-29 1,-28 28-16,0 0 15,28-28 1,-28 57-16,0-29 16,29-28-1,-29 28 142,-29-28-142,1 0-15,-28 0 16,27 0-1,1 0-15,0 0 16,0 0 0,0 0-1,-1 0 1,-27 0 15,28 0-15,-1 0-1,1 0-15</inkml:trace>
  </inkml:traceGroup>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10T01:08:30.200"/>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0 0 0,'32'0'78,"1"0"-62,-1 0 31,0 0-32,0 0 1,32 0-1,-64 32-15,33-32 0,-1 0 16,0 0 15,0 0 47,-32 65 251,32-65-329,0 0 0,-32 32 15,32-32 1,-32 32 406,-32 0-422,0-32 0,32 32 0,-32-32 15,32 32-15,-32-32 0,0 32 16,0-32-16,32 65 0,-65-65 0,65 32 16,-32-32-16</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10T01:08:44.540"/>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3 0 0,'0'32'500,"0"32"-469,0-32 48,0 1-48,0-1 47,0 0-78,0 0 94,0 0-32,0 32-31,0-31 16,0-1-31,0 0 31,0 0 31,0 0-16,0 0 63,0 33-78,0-33-15,65-32-17,-65 32 63,0 0-46,0 0 61,0 0-61,0 1 14,0 31-14,0-32-1,0 0 0,0 0 0,0 0 79,0 1-63,0-1 31,0 0-47,0 32 16,-33-64-31,33 32-1,0 1 16,0-1 16,0 0-15,0 0-17,0 0 63,0 32-31,0-31-31,0-1 46,0 0 1,0 0-32,0 0 16,0 0-31,0 33-1,-32-65 1,32 32-16,0 0 62,0 0-46,0 0 0,0 0 77,0 1-93,0 31 16,0-32 0,0 0 93</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10T09:17:12.451"/>
    </inkml:context>
    <inkml:brush xml:id="br0">
      <inkml:brushProperty name="width" value="0.05292" units="cm"/>
      <inkml:brushProperty name="height" value="0.05292" units="cm"/>
      <inkml:brushProperty name="color" value="#FF0000"/>
    </inkml:brush>
  </inkml:definitions>
  <inkml:trace contextRef="#ctx0" brushRef="#br0">12259 9790 0,'-18'0'0,"-17"-18"31,17 18-15,1 0 47,-1 0-48,1 0-15,-1 0 16,0 0-1,-17 0 1,17 0 0,1 0-1,17 18-15,-18-18 16,18 17 0,-18 18-1,1-35-15,17 18 16,-18-18-16,18 18 15,-35-18-15,17 17 16,18 1-16,-17-18 16,17 18-1,0-1 1,-18 1 0,18 17-1,0-17 1,0 0-1,0-1 1,0 1 31,0-1-31,0 1-1,0 17 1,18-35-1,-1 0 32,19 0 31,-36 18-78,17-18 16,1 0 47,-1 0-48,-17 18-15,18-18 16,0 0 62,-1 0-62,19 0-1,-19 0 16,-17 17-15,18-17 0,0 0-1,-1 0 1,1 0 0,-1 0-1,19 0 1,-19 0 15,1 0 0,0 0 1,-1 0-17,1 0 16,0 0 1,-1 0-17,18 0 17,-17 0-17,0 0 1,-1 0-1,1 0 1,0 0 0,-1 0 62,19 0-63,-19 0 1,1 0 15,0 0 1,-1 0-1,1 0-16,-1 0 1,-17-17-16,53-1 16,-35 18-16,0-35 15,-1 17 1,-17 0 15,0 1-15,18 17-16,-18-35 31,0 17-31,0-35 31,0 35-15,0 1 0,-18 17-1,18-18 1,-17 18-16,17-18 15,-18 18-15,0 0 0,18-17 16,-35 17 0,17-18-1,1 18 17,17-35-32,-18 35 15,1 0 1,-1 0-16,0-18 15,-17 18 1,0 0 0,17 0-1,18-17-15,-35 17 16,17 0 0,-17 0-1,17-18 1,1 18 15,-1 0 0,0 0-15,1 0 0,-1 0-1</inkml:trace>
  <inkml:trace contextRef="#ctx0" brushRef="#br0" timeOffset="2605.6511">12506 17339 0,'-18'0'63,"1"0"-63,-1 0 15,0 0-15,-52 0 16,52 0 15,1 0-31,-1 0 16,0 0-16,1 0 16,-1 0-1,0 18 16,-17-18-15,17 17 0,1-17-16,-1 36 15,18-19-15,0 1 16,0-1-16,0 1 16,0 0 62,0-1-78,18-17 0,35 89 31,-36-72-15,-17 1-1,0 0 48,18-18-63,0 35 15,-18-18 1,17-17 93,-17 18-109,18-18 16,0 0 0,52 0-1,-52 0 1,-1 0-1,19 18 1,-19-18-16,19 0 16,-19 0-16,1 0 15,0 0 1,-1 0 0,1 0-1,35 0 1,-36 0-16,36 0 15,-35 0 1,0 0-16,34 0 31,-34 0-15,0 0 0,-18-18-1,0 0 1,17-34-1,1-1 1,-18 17 0,0 1-16,18-18 15,-18 35-15,0 1 16,0-1 0,0-17 30,-18 35-14,0 0-32,1-18 15,-19 18 1,1-17 0,18 17-1,-1 0-15,0 0 16,1 0-16,-19 0 15,-34 0 1,52 0 0,1 0-16,-1 0 15,0 0 1,-17 0 0,17 0 15,1 0-16,-1 0 1,0-18-16,1 18 31,-1 0-15,-17 0 0,17 0-1,1 0 1,-1 0-1,0 0-15,1 0 16,-1 0 0,18-18 15,-18 18-15</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10T11:39:17.684"/>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1A51C5F3-9B9C-4D5D-B841-8DF532CE7D7A}" emma:medium="tactile" emma:mode="ink">
          <msink:context xmlns:msink="http://schemas.microsoft.com/ink/2010/main" type="writingRegion" rotatedBoundingBox="8837,14409 8403,12073 9658,11839 10092,14175"/>
        </emma:interpretation>
      </emma:emma>
    </inkml:annotationXML>
    <inkml:traceGroup>
      <inkml:annotationXML>
        <emma:emma xmlns:emma="http://www.w3.org/2003/04/emma" version="1.0">
          <emma:interpretation id="{DCE60EA1-8B17-4310-964C-6E4D96C921FD}" emma:medium="tactile" emma:mode="ink">
            <msink:context xmlns:msink="http://schemas.microsoft.com/ink/2010/main" type="paragraph" rotatedBoundingBox="8837,14409 8403,12073 9658,11839 10092,14175" alignmentLevel="1"/>
          </emma:interpretation>
        </emma:emma>
      </inkml:annotationXML>
      <inkml:traceGroup>
        <inkml:annotationXML>
          <emma:emma xmlns:emma="http://www.w3.org/2003/04/emma" version="1.0">
            <emma:interpretation id="{8DED67E9-72D1-46E7-83DE-9BDC1F677B0D}" emma:medium="tactile" emma:mode="ink">
              <msink:context xmlns:msink="http://schemas.microsoft.com/ink/2010/main" type="line" rotatedBoundingBox="8837,14409 8403,12073 9658,11839 10092,14175"/>
            </emma:interpretation>
          </emma:emma>
        </inkml:annotationXML>
        <inkml:traceGroup>
          <inkml:annotationXML>
            <emma:emma xmlns:emma="http://www.w3.org/2003/04/emma" version="1.0">
              <emma:interpretation id="{6CC6AA70-0E3C-4C69-A8CC-B2B9B7E1455F}" emma:medium="tactile" emma:mode="ink">
                <msink:context xmlns:msink="http://schemas.microsoft.com/ink/2010/main" type="inkWord" rotatedBoundingBox="9989,14195 9939,13922 9990,13913 10040,14185"/>
              </emma:interpretation>
              <emma:one-of disjunction-type="recognition" id="oneOf0">
                <emma:interpretation id="interp0" emma:lang="" emma:confidence="0">
                  <emma:literal/>
                </emma:interpretation>
                <emma:interpretation id="interp1" emma:lang="" emma:confidence="0">
                  <emma:literal>一</emma:literal>
                </emma:interpretation>
                <emma:interpretation id="interp2" emma:lang="" emma:confidence="0">
                  <emma:literal>-</emma:literal>
                </emma:interpretation>
                <emma:interpretation id="interp3" emma:lang="" emma:confidence="0">
                  <emma:literal>冖</emma:literal>
                </emma:interpretation>
                <emma:interpretation id="interp4" emma:lang="" emma:confidence="0">
                  <emma:literal>入</emma:literal>
                </emma:interpretation>
              </emma:one-of>
            </emma:emma>
          </inkml:annotationXML>
          <inkml:trace contextRef="#ctx0" brushRef="#br0">784 1990 0,'0'28'171,"0"0"-124,0 0-15,0 1 30,0-1 219,0 28-203,0-27-62,0-1-16,0 0 31</inkml:trace>
        </inkml:traceGroup>
        <inkml:traceGroup>
          <inkml:annotationXML>
            <emma:emma xmlns:emma="http://www.w3.org/2003/04/emma" version="1.0">
              <emma:interpretation id="{291E079F-2A6F-4879-AA58-EBA6BEE0F230}" emma:medium="tactile" emma:mode="ink">
                <msink:context xmlns:msink="http://schemas.microsoft.com/ink/2010/main" type="inkWord" rotatedBoundingBox="8813,14280 8403,12073 9658,11839 10068,14046"/>
              </emma:interpretation>
              <emma:one-of disjunction-type="recognition" id="oneOf1">
                <emma:interpretation id="interp5" emma:lang="" emma:confidence="1">
                  <emma:literal/>
                </emma:interpretation>
              </emma:one-of>
            </emma:emma>
          </inkml:annotationXML>
          <inkml:trace contextRef="#ctx0" brushRef="#br0" timeOffset="-409147.5851">-606 1206 0,'14'0'500,"-7"0"-484,0 0-16,0 0 16,0 0-16,1 0 31,-1 0-15,7 0 30,-14-14 95,7 14-125,0 0 15,0 0-15,0 0 77,0 0-61,0 0-1,-7-7-16,14 7-15,-7 0 16,0 0-16,0 0 16,0 0-16,0 0 15,1 0-15,-1 0 16,7 0-16,-7 0 16,0 0-16,-7-7 0,7 7 15,0 0 1,0 0-1,0 0 17,7 0 46,-7 0-47,0 0 32,-7-7-48,7 7-15,0 0 16,0 0-1,0 0 1,8 0 0,-8 0-1,0 0 1,0 0 62,0 0-15,0 0 437,0 0-469,7 0 63,-7 0-79,0 0 63,0 0-78,-7 7 0,7-7 16,0 0-16,0 0 16,0 0 15,-7 7-16,15-7-15,-8 0 16,0 0 0,0 0-16,0 0 15,0 0 17,-7 14-1,7-14-16,7 0 1,-7 0-16,0 0 16,0 0-1,0 0 1,-7 7-16,7-7 16,0 0-1,7 0-15,-7 0 78,0 0-62,1 0 0,-1 0-16,0 0 15,0 0-15,0 0 0,7 0 16,-7 0-1,0 0-15,0 0 16,0 0-16,0 0 16,0 0-16,7 0 15,-7 0 1,0 0 0,1 0 15,-1 0-16,0 0 1,0 0 15,7 0-15,-7 0 0,0 0-1,0 0 1,0 0-1,0 0 48,0 0-1,7 0-46,-7 0 0,0 0 15,0 0 0,0 0-15,0 0-16,1 0 15,-1 0 17,7 0-1,-7 0-15,0 0-1,0 0 16,0 0-15,0 0 0,0 0-16,7 0 15,-7 0 1,0 0 0,0 0-1,0 0 1,0 0-16,1 0 31,-8-14-31,14 14 0,-7 0 16,0 0-16,0 0 15,0 0 1,0 0-16,0 0 31,-7-7-31,14 7 16,-7 0-1,0 0 1,0 0 0,0 0-1,-7-7 32,7 7-31,0 0-1,0 0 1,8 0 0,-8 0 62,0 0-63,0 0 1,-7-7 31,7 7-47,0 0 31,0 0 0,7 0 16,-7 0-15,0 0-1,0 0 0,0 0 0,-7-7-31,7 7 16,0 0 93</inkml:trace>
          <inkml:trace contextRef="#ctx0" brushRef="#br0" timeOffset="-404155.3865">-56 1552 0,'0'-14'16,"0"7"93,0 0-109,-7 0 16,7 0 0,0 0-16,0 0 0,0-8 15,0 8-15,0 0 0,0 0 0,0 0 16,0 0-16,0 0 0,0-7 16,0 7-16,0 0 15,0 0 1,0 0-16,0 0 15,0 0 1,0 0-16,0-7 31,0 6-15,7 8 0,-7-7-16,0 0 15,0 0-15,8 0 16,-8 0-1,7 7-15,-7-14 0,7 14 16,-7-7-16,0 0 16,7 7-16,-7-7 15,7 7 1,-7-7-16,14 0 16,-14 0-16,7 7 15,-7-14-15,7 14 0,-7-7 16,7 7-1,-7-8 48,7 8 46,0 0-62,0 0-47,-7 8 16,14-8-16,-14 14 0,7-7 0,-7 0 15,7-7-15,-7 7 0,0 0 16,8-7-16,-8 7 16,7-7-16,-7 7 0,0 7 15,7-14-15,-7 7 0,0 0 16,7-7-16,-7 7 0,14-7 16,-14 7-16,0 0 15,7-7-15,-7 7 0,7-7 16,-7 15-16</inkml:trace>
          <inkml:trace contextRef="#ctx0" brushRef="#br0" timeOffset="-405644.8467">0 0 0,'0'7'47,"0"0"-32,0 7-15,0-7 0,0 0 16,0 0-16,0 0 0,0 0 15,0 0-15,0 0 0,0 8 16,0-8-16,0 0 0,0 0 16,0 0-16,0 0 15,0 0 1,0 7 0,0-7 15,7-7-31,-7 7 15,0 0 1,0 0-16,0 0 0,0 0 16,0 7-16,0-7 15,0 0-15,0 1 16,0-1-16,0 0 16,7 0-1,-7 7 1,0-7-1,0 0-15,0 0 16,0 0 0,0 0-1,0 0-15,0 0 16,0 7-16,0-7 0,0 0 16,0 1-16,0-1 15,0 0-15,7-7 0,-7 7 16,0 7-16,0-7 15,0 0 1,0 0-16,0 0 16,0 0-1,0 0-15,0 7 16,0-7 0,0 0-16,0 0 15,0 0 1,7-7-16,-7 7 15,0 1-15,0 6 16,0-7-16,0 0 16,0 0-16,0 0 15,0 0 1,0 0-16,0 0 16,0 7-1,0-7-15,0 0 16,0 0-16,7-7 0,-7 7 15,0 0-15,0 1 0,0 6 16,0-7-16,0 0 16,0 0-16,0 0 15,0 0-15,0 0 16,0 7-16,0-7 16,0 0-16,0 0 0,0 0 15,0 0-15,0 0 0,0 0 16,0 8-16,0-8 0,0 0 15,0 0-15,0 0 16,0 0-16,0 0 16,0 7-16,0-7 15,0 0 1,0 0-16,0 0 16,0 0-16,0 0 15,0 7-15,0-6 0,0-1 16,0 0-16,0 0 0,0 0 15,-7-7-15,7 7 0,0 7 0,0-7 16,0 0-16,0 0 16,0 0-16,0 0 15,0 0 1,0 0-16,0 7 16,0-7-16,0 0 15,0 1 1,-7-8-16,7 7 0,0 0 15,0 0-15,0 7 16,0-7-16,0 0 0,0 0 16,0 0-16,0 0 0,0 0 15,0 7-15,0-7 16,0 0-16,0 0 16,0 1-1,0-1 1,0 0-1,0 7-15,0-7 16,0 0-16,0 0 16,0 0-16,0 0 15,0 0-15,0 0 16,0 7-16,0-7 16,0 0-16,0 0 15,0 0 1,0 0-1,0 1-15,0 6 16,0-7 0,0 0-1,0 0-15,0 0 16,0 0-16,0 0 16,7-7-16,-7 14 0,0-7 0,0 0 0,7-7 0,-7 7 15,0 0-15,0 0 0,0 0 16,14-7-16,-14 15 0,0-8 15,0 0 1,0 0-16,0 0 16,0 0-1,0 0 1,0 0-16,0 7 16,0-7-1,0 0-15,0 0 16,0 0-16,0 0 15,0 0-15,0 7 16,0-6 0,0-1-1,0 0-15,0 0 16,0 0-16,0 0 0,0 7 16,0-7-16,0 0 0,0 0 15,0 0-15,0 0 0,0 0 16,0 7-1,-7-14-15,7 7 0,0 1 16,0-1 0,0 0-16,0 0 15,0 0-15,0 0 0,0 7 16,0-7-16,0 0 0,0 0 16,0 0-16,0 0 15,0 0-15,0 7 16,0-7-16,0 0 15,0 0-15,0 1 16,0-1 0,0 0-16,-7-7 0,7 14 15,0-7-15,0 0 16,0 0-16,0 0 16,0 0-16,0 0 15,0 7 1,0-7-1,0 0 17,0 0-32,0 0 15,0 1-15,0-1 16,0 0 0,0 7-16,14-14 15,-14 7 1,0 0-1,0 0 1,0 0 15,0 0-15,0 0 0,0 7-16</inkml:trace>
          <inkml:trace contextRef="#ctx0" brushRef="#br0" timeOffset="-3444.1823">305 1792 0,'28'0'172,"0"0"-156,-28-28-16,28 28 0,1 0 16,27 0-16,-28 0 15,0 0 32,1 0-31,-1 0 15,0 0 0,0 0-15,1 0-1</inkml:trace>
          <inkml:trace contextRef="#ctx0" brushRef="#br0" timeOffset="-402585.8238">-48 515 0,'0'7'78,"7"-7"-78,-7 7 0,7-7 16,-7 7-16,0 0 0,7-7 0,-7 14 0,0-7 16,0 0-1,7 0-15,-7 0 16,0 0 0,14-7-16,-14 8 0,0 6 15,7-14-15,-7 7 0,0 0 0,0 0 16,0 0-16,7-7 0,-7 7 15,0 0-15,0 7 16,7-14-16,-7 7 16,0 0 31,7-7 140,-7-7-187,0-7 0,0 7 0,7 7 16,-7-7-16,0 0 0,7 7 0,-7-7 15,0 0-15,14 7 0,-14-7 0,7 7 16,-7-14-16,7 14 0,-7-7 0,0-1 16,8 8-16,-1-7 0,-7 0 0,7 7 0,-7-7 15,7 7-15,-7-7 0,14 7 0,-14-14 0,7 7 0,0 0 16,-7 0-16,7 7 0,-7-7 0,7 0 15,-7 0-15,7 7 0,-7-7 0,0-7 16,7 14-16,-7-7 16,14 7-1,-14-8 1,7 8-16,-7-7 16,7 0-16,0 7 15,-7-7-15,7 7 0,-7-7 0,7 7 16,-7-14-16,8 14 0,-8-7 0,0 0 15,7 7-15,-7-7 16</inkml:trace>
          <inkml:trace contextRef="#ctx0" brushRef="#br0" timeOffset="-1676.513">728 1397 0,'-28'0'157,"0"0"-142,-1 0 1,1 0 0,0 0-1,28 28 126,0 29-141,0-29 15,0 0-15,0 0 16,0 1 62,0-1-62,0 0-1,-28-28-15,28 57 0,0-29 16,0 0 62,0 0-62,0 0-1,0 1 17,-29-29-32,29 28 15,0 0-15,0 29 16,0-29 15,0 0 16,0 0-16,-28-28 219,28 28-250,-56-28 16,56 29-16,-28-29 62,28 28-46,-29-28-16,29 56 0,-28-56 16,28 29-16,-28-29 31</inkml:trace>
        </inkml:traceGroup>
      </inkml:traceGroup>
    </inkml:traceGroup>
  </inkml:traceGroup>
</inkml:ink>
</file>

<file path=ppt/ink/ink2.xml><?xml version="1.0" encoding="utf-8"?>
<inkml:ink xmlns:inkml="http://www.w3.org/2003/InkML">
  <inkml:definitions>
    <inkml:context xml:id="ctx0">
      <inkml:inkSource xml:id="inkSrc0">
        <inkml:traceFormat>
          <inkml:channel name="X" type="integer" max="3840" units="cm"/>
          <inkml:channel name="Y" type="integer" max="1080" units="cm"/>
          <inkml:channel name="T" type="integer" max="2.14748E9" units="dev"/>
        </inkml:traceFormat>
        <inkml:channelProperties>
          <inkml:channelProperty channel="X" name="resolution" value="130.61224" units="1/cm"/>
          <inkml:channelProperty channel="Y" name="resolution" value="65.45454" units="1/cm"/>
          <inkml:channelProperty channel="T" name="resolution" value="1" units="1/dev"/>
        </inkml:channelProperties>
      </inkml:inkSource>
      <inkml:timestamp xml:id="ts0" timeString="2023-04-09T08:28:54.81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D12098B8-DF01-4DA6-9B07-FCCA4EB701C6}" emma:medium="tactile" emma:mode="ink">
          <msink:context xmlns:msink="http://schemas.microsoft.com/ink/2010/main" type="writingRegion" rotatedBoundingBox="12228,15796 13585,15645 13630,16051 12273,16202"/>
        </emma:interpretation>
      </emma:emma>
    </inkml:annotationXML>
    <inkml:traceGroup>
      <inkml:annotationXML>
        <emma:emma xmlns:emma="http://www.w3.org/2003/04/emma" version="1.0">
          <emma:interpretation id="{38DDA13D-2A78-47A9-A7E4-7D0F67EE96E5}" emma:medium="tactile" emma:mode="ink">
            <msink:context xmlns:msink="http://schemas.microsoft.com/ink/2010/main" type="paragraph" rotatedBoundingBox="12228,15796 13585,15645 13630,16051 12273,16202" alignmentLevel="1"/>
          </emma:interpretation>
        </emma:emma>
      </inkml:annotationXML>
      <inkml:traceGroup>
        <inkml:annotationXML>
          <emma:emma xmlns:emma="http://www.w3.org/2003/04/emma" version="1.0">
            <emma:interpretation id="{6A2D24DC-4D6A-4D73-B60E-235472FEEB68}" emma:medium="tactile" emma:mode="ink">
              <msink:context xmlns:msink="http://schemas.microsoft.com/ink/2010/main" type="line" rotatedBoundingBox="12228,15796 13585,15645 13630,16051 12273,16202"/>
            </emma:interpretation>
          </emma:emma>
        </inkml:annotationXML>
        <inkml:traceGroup>
          <inkml:annotationXML>
            <emma:emma xmlns:emma="http://www.w3.org/2003/04/emma" version="1.0">
              <emma:interpretation id="{4D9AF8DC-837E-4CFD-B18D-ED7D6E8B6629}" emma:medium="tactile" emma:mode="ink">
                <msink:context xmlns:msink="http://schemas.microsoft.com/ink/2010/main" type="inkWord" rotatedBoundingBox="12228,15796 13585,15645 13630,16051 12273,16202">
                  <msink:destinationLink direction="with" ref="{56F3AB4B-3C4B-44F8-9C2D-3EFE5C60A153}"/>
                </msink:context>
              </emma:interpretation>
            </emma:emma>
          </inkml:annotationXML>
          <inkml:trace contextRef="#ctx0" brushRef="#br0">0 114 0,'28'0'79,"1"0"-79,-1 0 15,0 0-15,0 0 31,29 0 1,-29 0-17,0 0 32,0 0-31,1 0-1,-1 0-15,0 0 16,29 0-16,-29 0 16,0 0-16,0 0 0,0 0 15,1 0 1,-1 0 0,28 0-1,-27 0-15,-1 0 16,0 0-16,0 0 0,0 0 15,1 0-15,-1 0 0,28 0 16,-27 0 0,-1 0-1,0 0 1,0 0 0,-28-56-16,28 56 15,1 0-15,27 0 16,-56-28-1,28 28-15,1 0 16,-29-28 0,28 28-16,0 0 31</inkml:trace>
          <inkml:trace contextRef="#ctx0" brushRef="#br0" timeOffset="1244.8727">932-168 0,'28'0'78,"0"28"-62,0-28-1,0 0 1,-28 29-16,29-29 16,27 0-1,-56 28-15,28-28 16,1 0 0,-1 0-16,0 0 15,-28 28-15,28-28 16,0 0 15,29 0 32,-57 28 93,0 1 31,0-1-171,0 28 0,0-28 15,0 1-16,-28-29 1,28 28 47,0 0 62</inkml:trace>
        </inkml:traceGroup>
      </inkml:traceGroup>
    </inkml:traceGroup>
  </inkml:traceGroup>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1:06:05.21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FD50F105-B6E4-4684-8035-0CD4E60E73D4}" emma:medium="tactile" emma:mode="ink">
          <msink:context xmlns:msink="http://schemas.microsoft.com/ink/2010/main" type="writingRegion" rotatedBoundingBox="18525,5926 19863,5926 19863,7501 18525,7501"/>
        </emma:interpretation>
      </emma:emma>
    </inkml:annotationXML>
    <inkml:traceGroup>
      <inkml:annotationXML>
        <emma:emma xmlns:emma="http://www.w3.org/2003/04/emma" version="1.0">
          <emma:interpretation id="{DA74E072-3EAD-4217-83EA-650120E1303D}" emma:medium="tactile" emma:mode="ink">
            <msink:context xmlns:msink="http://schemas.microsoft.com/ink/2010/main" type="paragraph" rotatedBoundingBox="18525,5926 19863,5926 19863,7501 18525,7501" alignmentLevel="1"/>
          </emma:interpretation>
        </emma:emma>
      </inkml:annotationXML>
      <inkml:traceGroup>
        <inkml:annotationXML>
          <emma:emma xmlns:emma="http://www.w3.org/2003/04/emma" version="1.0">
            <emma:interpretation id="{DF0DED15-42D9-4AAC-A734-20271FBF4ACA}" emma:medium="tactile" emma:mode="ink">
              <msink:context xmlns:msink="http://schemas.microsoft.com/ink/2010/main" type="line" rotatedBoundingBox="18525,5926 19863,5926 19863,7501 18525,7501"/>
            </emma:interpretation>
          </emma:emma>
        </inkml:annotationXML>
        <inkml:traceGroup>
          <inkml:annotationXML>
            <emma:emma xmlns:emma="http://www.w3.org/2003/04/emma" version="1.0">
              <emma:interpretation id="{C37054A0-C296-4D0B-84E7-C5EF7B6DC359}" emma:medium="tactile" emma:mode="ink">
                <msink:context xmlns:msink="http://schemas.microsoft.com/ink/2010/main" type="inkWord" rotatedBoundingBox="18525,5926 19863,5926 19863,7501 18525,7501">
                  <msink:destinationLink direction="with" ref="{275D0FD6-3006-49C4-B922-FADC11A4553A}"/>
                  <msink:destinationLink direction="with" ref="{D0AD4DAD-2E17-4C98-8A5E-2AA9AE2E1662}"/>
                  <msink:destinationLink direction="with" ref="{0C3CEC11-2F7C-41FB-8CD0-F7099D463981}"/>
                </msink:context>
              </emma:interpretation>
              <emma:one-of disjunction-type="recognition" id="oneOf0">
                <emma:interpretation id="interp0" emma:lang="" emma:confidence="0">
                  <emma:literal>的</emma:literal>
                </emma:interpretation>
                <emma:interpretation id="interp1" emma:lang="" emma:confidence="0">
                  <emma:literal>冖</emma:literal>
                </emma:interpretation>
                <emma:interpretation id="interp2" emma:lang="" emma:confidence="0">
                  <emma:literal>时</emma:literal>
                </emma:interpretation>
                <emma:interpretation id="interp3" emma:lang="" emma:confidence="0">
                  <emma:literal>叮</emma:literal>
                </emma:interpretation>
                <emma:interpretation id="interp4" emma:lang="" emma:confidence="0">
                  <emma:literal>勹</emma:literal>
                </emma:interpretation>
              </emma:one-of>
            </emma:emma>
          </inkml:annotationXML>
          <inkml:trace contextRef="#ctx0" brushRef="#br0">17 0 0,'0'34'329,"0"-17"-329,0 17 15,0-17 1,0 0 109,0 17-78,0-18-32,0 35-15,0-17 32,0-17-32,0 17 31,0-17 0,0 0 0,0 17 1,0-17 14,0 16-14,0-16-17,0 17 1,0-17 0,0 0 15,0 17 0,0-17 32,0 17-48,0-17 48,0 17-16,0-17-1,0-1-14,0 18-1,0-17 16,0 17-32,0-17 17,0 0 15,0 17-47,0-17 31,0 17-31,0-17 31,0 16-15,0-16 15,0 0-15,0 17 15,0-17 16,0 17-32,0-17 17,0 17-1,0-17-16,0 0 1,0 17 15,0-18-15,0 18 343,0 17-359,34-34 16,-34 17 0,17-34-16,17 0 500,-17 0-485,-17 17 1,16-17-16,18 0 0,-17 0 31,17 0-31,-17 0 31,17 0 1,-17 0-17,0 0-15,17 0 47,-17 0-31,16 0 15,-16 0 16,17 0-16,-17 0-15,0 17-16,17-17 15,-17 34 1,17-34-16,-34 17 31,17-17-31,0 0 31,17 33 1,-18-33-1,18 0-15,-34 17-1,17-17 1,17 34 15,-17-34-15,0 17 31,17-17-32,-17 17 16,17 17 16,-17-34-47,16 0 32,-16 0-1,-17 17-31,17-17 31,17 0-15,-17 0 15,17 0-15,-17 0-16,0 0 15,17 0 1,-17 0 15,17 0-15,-18 0 15,18 0 16,-17 0 0,0 0-32,17 0 17,-17 0-17,17 0 1,-17 0-1,17 0 17</inkml:trace>
        </inkml:traceGroup>
      </inkml:traceGroup>
    </inkml:traceGroup>
  </inkml:traceGroup>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1:06:57.821"/>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275D0FD6-3006-49C4-B922-FADC11A4553A}" emma:medium="tactile" emma:mode="ink">
          <msink:context xmlns:msink="http://schemas.microsoft.com/ink/2010/main" type="inkDrawing" rotatedBoundingBox="18541,13072 22576,8586 24697,10493 20662,14979" semanticType="callout" shapeName="Other">
            <msink:sourceLink direction="with" ref="{C37054A0-C296-4D0B-84E7-C5EF7B6DC359}"/>
            <msink:sourceLink direction="with" ref="{58BAFACD-A7B5-4192-B4D0-1D49D6EC38A8}"/>
          </msink:context>
        </emma:interpretation>
      </emma:emma>
    </inkml:annotationXML>
    <inkml:trace contextRef="#ctx0" brushRef="#br0">3675 1 0,'17'17'78,"17"-17"-78,-17 17 16,-1-17-1,-16 34-15,34-34 0,-17 17 16,17-17 0,-34 34-16,51-17 0,-34-17 15,17 0 1,-34 34-16,17-34 78,17 0-47,-18 0 0,1 0 1,17 0-1,-17 0-15,17 0-1,-17 0 1,0 0-1,17 0 1,-17 0 0,17 0-1,-17 0 1,16 0 15,-16 0 16,0 0 0,17-17-31,-17 17-16,17-17 15,-17 17 1,17-34-16,17 17 0,-35 17 15,35 0 1,-51-34-16,34 34 0,-17 0 16,0-17-1,17 17 1,-17 0 0,17 0-1,-17 0 1,16-34-16,-16 34 94,0 0-94,17 0 31,-17 0 0,-17 17 141,0 0-156,0 17-1,0-17 1,0 17-1,0-17 1,0 0 0,0 16-1,0-16 1,0 17-16,0-17 16,0 17-1,0-17 16,0 0 1,0 17-32,0-17 0,0 17 15,0-17 1,0-1 15,0 18-15,0-17-1,0 17 1,0-17 15,0 17-15,0-17 0,0 0-1,0 17 16,0-17 1,0 16-17,0-16 1,0 17 0,0-17-1,0 0 16,-34 17-15,34-17 0,0 17-1,-17-17 1,17 0 15,0 17 0,-17-34-31,17 16 47,0 18-15,0-17-17,0 17 16,-33-34-31,33 17 16,0 0 15,-17 17-31,17-17 32,0 17 14,0-17-30,0 16 0,-34-33-16,34 17 15,0 0 17,0 17-1,0-17 0,-17-17-31,17 34 0,0-17 31,0 17 16,0-17-31,0 0 15,0 17 16,0-18-31,0 18 15,0-17 47,0 0-62,0 17 15,0-17 16,0 17-16,0-17-31,-34-17 16,34 34-1,-17-34 16,17 17-31,0 0 32,0 16-17,0-16 17,0 17 14,0-17-30,-17-17 0,17 34-1,0-17 1,-34-17 15,34 17-15,0 17-16,0-17 15,-17 17 1,-17-34-16,34 16 0,0 1 16,-17-17-1,17 34 1,0-17 15,-33 17-15,33-17 15,-17-17-31,17 34 47,0-17-47,-17-17 16,17 17-1,-34 17 1,34-17-1,-17 16 17,17-16-17,0 17 1,-34-34-16,34 17 0,0 0 16,0 17-1,-17-34-15,17 17 0,0 17 31,0-17 1,0 17-17,0-18 17,-34-16-1,34 17-31,0 17 47,0-17-16,0 17 31,0-17 1,0 0-47,-17 17 15,17-17 0,-17-17-31,17 34 16,0-17-1,-33-17 1,33 33-16,-17-16 16,17 0-1,0 17 63,-34-34-78,34 17 16,-17-17 0,17 34-16,-17-17 31,-17 17 0,34-17-31,-17 0 0,17 16 31,0-16-31,-34-17 16,34 34 0,-17-34 30,17 17-46,-34 0 0,34 17 141,-17-34-125,17 17-1,0 17 1,-16-17 15,16 17 0,-34-34-31,34 17 32,-17-1-1,-17-16 16,34 34 15,-17-34-30,17 17-17,0 17 1,-34-34-16,34 17 47,-17-17-16,17 34-15,-17-17 15,17 0-16,-34-17 1,34 34 15,0-17-15,-17-17 0,17 33-1,0-16 79,-33-17-94,33 34 31,-17-34-15,17 17 15,-17-17 0,17 17-31,-34-17 47,34 34-47,-17-17 47,-17 17-16,17-34-15,17 17 31,-34-17-32,17 17 1,17 17 15,-17-34-31,-17 0 32,34 16-17,-16-16-15,16 34 16,-34-34-1,17 17 1,-17-17 0,34 34-16,-17-34 15,0 17 1,-17 0 0,17-17 15,-17 34-31,17-34 78,17 17-78,-33-17 16,16 34-1,17-17 1,-17-17-1,-17 0 17,34 33-32,-17-33 31,17 17-15,-34-17-16,34 17 15,-17-17 16,0 0-15,-17 34 0,17-34 15,17 17-15,-34-17-16,18 34 15,-18-34 16,34 17 1,-17-17-17,0 17 1,-17-17 0,34 34-1,-17-34 16,-17 0 48,34 17-79,-17-17 15,17 34 1,-34-34-16,34 16 15,-17-16-15,0 0 32,17 34-32,-33-34 47,16 17-16,-17-17-31,17 17 15,0-17 1,17 34 0,-34-34-1,17 17-15,-17-17 32,17 34-32,-17-34 31,34 17-16,-16-17 64,-1 34-79,-17-34 31,17 0 0,-17 0-15,17 17-1,-17-17 1,17 0 0,17 17-1,-17-17-15,17 33 16,-34-33-1,34 17 17,-17-17-32,-16 0 15,33 34 1,-17-34-16,-17 17 31,17-17-15,17 34-1,-17-34 1,-17 0-16,34 17 16,-17 0-1,-17-17-15,17 0 32,17 34-32,-17-34 15,-16 0 1,16 0-1,-17 17 1,17-17 0,17 34-16,-34-34 31,17 0-31,0 0 16,17 16-1,-34-16 1,17 0 15,-17 0-31,17 17 0,-16-17 16,16 0-1,0 0-15,17 34 32,-34-34-32,17 0 15,-17 0-15,17 0 31,-17 0-31,34 17 16,-17-17 0,0 0 62,-16 0-47,16 0 78,-17 0-46,17 0-63,0 0 0,-17 0 16,17 0 46,-17 0-62,17 0 31,-17 0 16,17 0-31,1 0-1,16-34 267,0 17-267,0 0 1,0-16 15,0 16-15,0-17 15,0 17-31,0 0 16,0-17 15,0 17-15,0-17 30,0 17-30,0-17 0,0 18-16,0-1 78,0-17-78,0 17 31,0-17 0,0 17 1,0-17-17,0 17 16,0 0-31,0-17 32,0 17-1,0-16-31,0 16 16,0-17-16,0 17 31,0 0-31,0-17 31,0 17 0,0-17-15,0 17 0,0 0-16,0-16 15,0 16-15,0-17 63,0 17-48,0-17 1,0 17 0,0 0-1,16 17-15,-16-34 16,0 17-16,34 17 15,-34-34 1,0 17 15,0-16 16,0 16-16,-17 17 126,0 0-64,1 0-77,-18 0 15,17 0 1,-17 0 14,17 0 1,-17 0 63,17 0-79,0-17 94,-17 17-94,17-34 0,-16 17 1,16 17-32,0-34 15,-17 34 1,34-17-16,-17 17 16,-17 0-1,-17-34-15,34 34 16,-17 0-16,-16-17 0,33 17 15,-17 0 1,17-34-16,-17 34 16,17 0-1,17-16 1,-17 16 0,-34 0-16,-50-34 0,50 34 15,0 0-15,17 0 16,17 0-16,-17 0 15,18 0-15,-1 0 16,-17 0 0,17 0 93,-17 0-78,17 0-31,-17 0 32,17 0 77,0 0-47</inkml:trace>
  </inkml:traceGroup>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1:07:11.685"/>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D0AD4DAD-2E17-4C98-8A5E-2AA9AE2E1662}" emma:medium="tactile" emma:mode="ink">
          <msink:context xmlns:msink="http://schemas.microsoft.com/ink/2010/main" type="inkDrawing" rotatedBoundingBox="16665,8694 19258,13392 17139,14562 14546,9863" semanticType="callout" shapeName="Other">
            <msink:sourceLink direction="with" ref="{C37054A0-C296-4D0B-84E7-C5EF7B6DC359}"/>
          </msink:context>
        </emma:interpretation>
      </emma:emma>
    </inkml:annotationXML>
    <inkml:trace contextRef="#ctx0" brushRef="#br0">3512 3082 0,'-17'0'125,"-34"0"-125,17 0 0,18-17 31,-18 17 31,17 0 157,0 0-188,-17 0 1,17 0 15,-17 0-16,17 0 0,0 0 0,-17 0 282,17 0-126,17 34 48,0-17-220,-33 17 1,33-17-16,0 0 16,0 17-1,0-17 32,0 17-31,0-17-16,0 16 15,0-16 1,0 0 0,0 17 15,0-17-16,0 17 48,0-17-47,0 0-1,0 17 1,0-17 15,0 17-15,0-18-1,0 18 17,0-17-32,0 0 15,0 17-15,0-17 31,0 17-15,0-17 0,0 17-1,0-17 1,0 0 15,0 16-31,0-16 16,0 17 15,0-17-31,0 0 16,0 17 15,0-17 0,0 17 0,0-17-31,0 17 0,0-18 32,0 1-1,0 17-31,0-17 31,0 17-15,0-17-16,0 17 140,0-17-93,0 0-15,0 17 124,0-17-47,0 16 110,-17-33-203,17 17 30,-34-17-46,34 34 204,0-17-204,0 0 31,0 17-16,0-17 64,0 17-48,0-17 78,-17-17 454,0 0-532,-17 0-31,17 0 31,-17 0-31,17 0 16,-17 0-16,18 0 422,-1-34-313,-17 34-109,17 0 31,-17 0-31,34-17 0,0-17 47,-17 34-47,0 0 31,17-17-15,-34 17 0,17-17-16,17-17 31,-34 34-31,17 0 16,-16 0 46,16 0-15,17-17-16,-17 17 0,17-34-31,-34 34 32,34-16-32,-17 16 0,-17 0 31,17-34-31,-17 34 16,34-17-16,-17 17 0,0 0 15,17-17 1,-33 17-16,16 0 0,17-34 15,-34 34 17,34-17-17,-17 17 1,-17 0 0,17-34 15,0 34-31,-17 0 31,-17-17-31,1 17 16,-120-34-16,-16-16 15,135 50-15,-118 0 16,67-17-16,51 17 16,18 0-16,33-34 328,0 17-313,0-17-15,0 17 78,-17 0-62,17-17 0,-17 34-1,17-17 1,0-17 0,0 17-16,-34 17 15,34-33 1,0 16 46,0 0-46,-17 17-16,17-34 31,-34 17-15,34-17-1,-17 17-15,0-17 16,17 17 0,-34 0-16,17 17 15,17-33 1,0 16-16,-33 17 16,33-34-16,0 17 15,-17 0 1,17-17 15,-34 34-31,34-17 0,-17-17 16,0 17-1,17-17-15,-34 34 16,34-17 0,-17 1-16,17-18 15,-34 34-15,17-17 31,17-17-31,-34 34 32,34-17-17,0-17 1,-17 34-16,17-17 16,-16 17-1,16-17 1,0-17 15,-34 34-15,34-17-16,0-16 15,-17 33 1,17-17 15,-34 17-31,34-17 16,0-17-1,-17 34 1,-17-17 0,34-17-1,-17 17 1,0-17-16,17 17 16,-34 17-16,34-17 15,0-17 1,-17 34-16,-16-16 15,33-18 1,-17 17 15,17-17-15,-17 17 0,17 0-16,-34 17 15,17-34-15,17 17 16,0-17-1,0 17-15,-34 17 16,34-33 0,-17 16-16,-17 0 15,34-17 1,0 17 0,-17 17-16,17-34 31,-17 17-16,17 0 32,0-17-47,0 17 94,-34 17-78,34-34-16,-16 34 0,16-16 31,-34-18-15,34 17-1,-17 0 1,17-17-16,-34 17 15,34-17 1,0 17 0,-17-17-1,17 17 1,-17 17-16,17-17 16,0-16-16,-34 16 15,17 17 1,17-34-1,0 17 32,0 0-31,-34-17 0,34 17-1,0-17 1,-17 34 15,17-17-31,0-17 94,0 18-94,0-1 47,0-17-32,0 17 17,0-17-17,0 17 32,0-17-47,0 17 31,0 0-31,0-17 32,0 17-1,0-16-16,0 16-15,0-17 32,0 17-32,0 0 15,0-17 1,0 17-16,0-17 31,-17 17-31,17 0 16,0-16-16,0 16 15,0-17 1,0 17 0,0-17-1,-33 34 1,33-17-16,0 0 16,0-17-1,0 17 1,0-17 15,-17 34-15,17-17-16,0-16 0,0 16 31,0 0-31,0-17 16,-34 34-16,34-17 0,0-17 31,-17 34-31,17-17 15,0 0 1,0-17 15,0 17 1,0-16-17,0 16 1,0-17-16,0 17 15,0 0 1,0-17 0,0 17-16,0-17 15,0 17 17,0-17-32,0 17 31,0 1-16,0-18 1,0 17-16,0-17 31,0 17-15,0-17 0,0 17-1,0 0 1,34 17-1,-34-34-15,0 17 32,17 17-32,-17-33 0,0 16 15,34 0 1,-34-17 0,16 17-16,-16-17 31,0 17-16,17 17 1,-17-34 0,0 17 46,0 0 1,34 17-63,-34-34 31,17 34 235,17 0-251,-17 0 1,0 0-16,17 0 15,-17 0 1,17 0-16,-17 0 31,16 0-15,-16 0 15,0 0-31,17 0 16,-17 0-1,17 0 79,-17 0-94,17 0 16,-17 0-16,0 0 15,16 0 1,-16 0 0,17 0-1,-17 0 1,0 0 0,17 0-1,-17 0-15,17 0 16,-17-16-1,17 16-15,-17 0 16,-1 0 31,18 0-31,-17 0-16,17 0 0,-17 0 31,17 0-31,-17 0 0,0 0 15,17 0 1,-17 0 15,16 0-15,-16 0 0,17 0-16,-17 0 15,0 0 1,17 0 15,-17 0-15,17 0-16,-17 0 15,0 0-15,17 0 16,-18 0-16,18 0 16,-17 0-1,17 0 1,-17 0 15,0 0-15,17 0-1,-17 0 17,17 0-17,-17 0 16,16 0-15,-16 0 15,0 0 47,17 0-62,-17 0 234,-17 33-250,0-16 0,34-17 16,-34 17-1,0 17-15,17-17 16,-17 17 0,0-17-16,0 17 31,0-17-16,0 0 1,0 16 0,0-16 15,0 17 47,0-17 31,0 0-77,0 17-32,0-17 47,0 17-32,0-17 1,0 17 15,0-17 0,0-1-15,0 18 15,-34-17-15,34 17-1,0-17 17,-17-17-32,17 34 0,0-17 31,-34 0-31,34 17 16,0-17-1,-17 16 1,0-16 15,17 17-31,-33-34 16,33 17-1,-17 0-15,17 17 32,-34-17-32,17 17 15,17-17 1,0 0 46,-34-17-46,34 34-16,-17-18 16,17 18 30,-17-17 1,17 17-15,0-17 14,0 0-14,0 17-17,0-17 1,0 17 140,-34-51 204,-17 0-360</inkml:trace>
  </inkml:traceGroup>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1:06:46.439"/>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58BAFACD-A7B5-4192-B4D0-1D49D6EC38A8}" emma:medium="tactile" emma:mode="ink">
          <msink:context xmlns:msink="http://schemas.microsoft.com/ink/2010/main" type="inkDrawing" rotatedBoundingBox="21760,5669 23952,10655 21742,11627 19550,6641" shapeName="Other">
            <msink:destinationLink direction="with" ref="{275D0FD6-3006-49C4-B922-FADC11A4553A}"/>
          </msink:context>
        </emma:interpretation>
      </emma:emma>
    </inkml:annotationXML>
    <inkml:trace contextRef="#ctx0" brushRef="#br0">1693 1914 0,'0'-34'140,"0"17"-124,0-17 0,0 17-1,0 0-15,0-17 16,0 17-1,0-17 1,0 17 0,0 1 15,0-18 0,0 17 110,0-17-126,0 17 17,0-17 15,0 17-47,0 0 31,0-17-16,0 17 1,0-16-16,0 16 31,0-17 1,0 17-32,0 0 31,0-17 0,0 17-15,0-17 46,0 17-31,0 0 1,0-17-17,0 18 17,0-18 46,0 17-63,0-17 1,0 17 15,0 0 0,0-17-15,0 17 31,0-17-31,0 17 15,0-16-16,0 16-15,0 0 32,0-17-17,0 17 17,0-17-17,0 17-15,0-17 16,0 17 15,0 0 0,0-33-31,0 16 0,0 17 32,0-17 14,0 17-14,0 0-1,0-17-31,0 17 16,17-17 15,-17 17 0,34 17 172,-34-33-187,17 33-16,17 0 78,-17 0-31,17 0 78,-17 0-110,0 0-15,16 0 0,-16 0 32,17 0 108,-17 0-140,0 0 32,17 0 46,-17 0-78,-17 16 15,34-16 1,-17 0-16,-17 17 16,34-17-1,-34 34-15,17-34 0,67 0 16,-67 0-16,34 0 0,-17 0 15,-17 0 1,17 0 78,-17 0-63,-1 17 47,18-17-62,-34 34-16,17-34 0,17 17 15,-34 0 1,17-17-16,0 0 0,17 34 16,-34-17-16,51 17 15,-34-17-15,-17 16 16,33-33 0,-33 17-16,17-17 15,17 17 376,-34 17-360,17-34-31,-17 17 0,34 17 31,-34-17 1,17-17-32,-17 34 31,17-34-16,-17 17-15,34-17 32,-34 17 77,17-17-93,-17 33-1,34-33 1,-34 17 0,17-17-1,-17 34 32,33-34-47,-16 0 47,0 0 0,-17 17-32,34-17 79,-17 34-94,17-34 16,-34 17 31,17-17-47,0 0 547,17 17-532,-17-17 1,16 0 78,-16 34-79,17-34-15,-34 17 16,17-17-16,0 0 94,17 0-79,-17 34 95,-17-17-79,34-17-16,-34 16 1,17-16 0,-17 34-1,34-34 17,-17 0 124,-17 17-156,16-17 15,-16 34 1,0-17 15,0 17 16,0-17 141,34-17-157,-17 0 16,-17 17 0,34-17 46,-34 34-93,17-34 125,-17 17 954,34-17-1064,-17 33-15,0-33 16,17 17-1,-17-17 1,16 0 47,-16 34-48,-17-17-15,17-17 16,17 17-1,-17 17 126,17-34-125,-34 17 31,0 17 62,0-17-78,0 17 47,17-34-78,-17 17 16,0-1 0,34 18 30,-34-17-30,17-17 0,-17 34 15,17-34 0,-17 17-31,0 0 63,0 17 62,34-34-125,-34 17 109,16-17-109,-16 34 47,34-34-31,-34 17-16,17-17 46,-17 33-46,34-16 47,-34 0-47,17-17 16,-17 34 0,17-34-16,-17 17 125,0 17-79,34-34-46,-34 17 16,17-17 172,-17 34-79,0-17-78,0 0 219,0 17-203,34-34-47,-17 0 78,-17 16-62,0 18 15,0-17-15,0 0-16,0 17 31,0-17 0,0 17 32,17-34-63,16 0 656,-16 0-656,17 0 109,-34 17-109,17-17 16,17 0 46,-34 34-46,17-34 0,0 17 171,-17 0-171,34-17-1,-34 33-15,17-33 16,-17 17 0,0 17-16,34-17 15,-18-17 17,18 34 14,-34-17-46,17-17 16,-17 17-16,0 17 141,17-17-110,-17 17-31,0-18 47,0 18-16,0-17-15,0 0 15,34-17-31,-34 34 16,0-17 15,0 17 0,0-17 0,0 0 63,0 17-94,0-17 31,0 16-15,0-16 31,0 17-32,17-34 1,-17 17 0,0 0 15,0 17-15,0-17 15,0 17-31,34-34 15,-34 17 1,17 17-16,-17-18 31,0 1-31,34 17 32,-34-17-17,0 17 16,0-17 1,0 0-1,0 17 16,0-17-32,0 17 17,0-17-1,0 16 0,0-16 32,0 0-32,0 17 47,0-17-62,0 17 62,0-17-47,0 17-15,0-17-1,17-17 1,-17 17 15,0 16 16,0-16 16,0 17-17,0-17-30,17-17 0,-17 34-1,0-17 1,0 0 0,0 17 30,0-17-30,0 17-16,33-34 16,-33 17-1,0-1 48,0 18 77,0-17-93,0 17-47,0-17 0,0 17 32,0-17-17,0 0 1,0 17 15,0-17-31,0 16 16,0-16 15,0 17 0,0-17 16,0 0 31,0 17-31,0-17 16,0 17-32,0-17 47,0 0-31,0 17 15,0-18-46,0 18 78,0-17-32,0 17-31,0-17 1,0 0-1,0 17-15,0-17 15,0 17 0,0-17 0,0 16 1,0-16-1,0 0-16,0 17 17,0-17 15,0 17-16,0-17 0,0 17 0,0-17-15,0 0 0,0 17-1,0-18 16,0 18 1,0-17 93,-17-17 234,1 0-328,-1 0 94,-17 0-109,-17 0-16,34 0 125,-17 0-94,17 0-15,-17 0 31,17 0 0,0 0-1,-16 0-14,16 0 46,-17 0-47,17 0 94,-17 0-109,17 0 15,0 0-15,-17 0 15,17 0 31,-17 0-62,18 0 32,-18 0-17,17 0 16,0 0 1,-17 0 15,17 0-1,-17 0-30,17 0 0,0 0 77,-17 0-93,17 0 16,-16 0 0,16 0 15,-17 0-31,17 0 47,0 0-47,-17 0 15,17 0 1,-17 0 15,17 0-31,-17 0 47,18 0 0,-1 0-31,-17 0-16,17 0 31,-17 0 16,17 0-47,-17 0 140,17 0-93,0 0-15,-17 0 61,17 0-46,-16 0 31,16 0-31,0 0 31,-17 0 16,17 0 0,-17 0-32,17 0-30,-17 0-1,17 0 31,0 0-30,-16 0-17,16 0 16,-17 0 1,17 0-1,-17 0 16,17 0 47,0 0 93,-17 0-31,17 0-109,-17 0 31,34-34 250,0 17-109,0-16-156,0 16-32,0 0-15,17 17 15,-17-34-31,0 17 31,0-17 125,0 17-124,0-17-32,0 17 31,17 17-16,-17-17 1,0-16-16,0 16 31,34 17-31,-34-34 0,0 17 16,17 17 0,-17-34-16,0 17 15,17 17-15,-17-17 16,0-17 62,34 34-62,-34-17-1,0-17 16,0 17 16,17-16-47,-17 16 16,34 17-16,-34-17 16,0-17-1,0 17 1,17-17-1,-17 17 95,33 17-95,-33-17 1,0-17-16,0 17 31,17 17 1,-17-33-17,0 16 48,0-17-48,17 34-15,-17-17 16,0 0 0,34-17-1,-17 17 1,-17-17 15,0 17 0,34 17-31,-34-34 16,0 17 0,17 17-1,-17-16-15,34-18 16,-34 17-1,17 17 1,-17-34 0,0 17-1,17 17-15,-17-17 219,0-17-188,0 17 1,34-17-32,-34 17 62</inkml:trace>
  </inkml:traceGroup>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1:07:15.827"/>
    </inkml:context>
    <inkml:brush xml:id="br0">
      <inkml:brushProperty name="width" value="0.05833" units="cm"/>
      <inkml:brushProperty name="height" value="0.05833" units="cm"/>
      <inkml:brushProperty name="color" value="#ED1C24"/>
      <inkml:brushProperty name="fitToCurve" value="1"/>
    </inkml:brush>
  </inkml:definitions>
  <inkml:traceGroup>
    <inkml:annotationXML>
      <emma:emma xmlns:emma="http://www.w3.org/2003/04/emma" version="1.0">
        <emma:interpretation id="{0C3CEC11-2F7C-41FB-8CD0-F7099D463981}" emma:medium="tactile" emma:mode="ink">
          <msink:context xmlns:msink="http://schemas.microsoft.com/ink/2010/main" type="inkDrawing" rotatedBoundingBox="14727,10801 16510,9718 16934,10418 15151,11500" semanticType="callout" shapeName="Other">
            <msink:sourceLink direction="with" ref="{C37054A0-C296-4D0B-84E7-C5EF7B6DC359}"/>
          </msink:context>
        </emma:interpretation>
      </emma:emma>
    </inkml:annotationXML>
    <inkml:trace contextRef="#ctx0" brushRef="#br0">1710 0 0,'0'17'94,"0"17"-79,0-17-15,0 17 16,-17-17-16,17 0 15,0 17 17,-17-18-17,17 18 1,0-17 0,0 17-1,0-17 1,-17-17-16,17 17 31,0 17-15,0-17-1,0 17-15,0-17 32,0 33-32,0-16 15,0-17 16,0 0 1,-34-17-17,34 34 1,0-17 15,0 17-15,-17-34-16,17 17 0,0 0 15,0 17 1,-34-18 0,34 18 15,0-17-15,0 17-1,-17-17 1,17 0 15,0 17-15,-33-34-16,33 17 15,0 17 1,0-17-16,-17-17 16,17 33-16,-17-33 15,17 17 1,-34 0-16,34 17 0,0-17 62,-17 17-30,17-17-32,-34-17 0,34 34 31,0-17-31,-17 0 125,-17-17-47,17 0-62,0 0-1,-33 0-15,-18 0 0,17 0 16,0 0-1,0 0-15,18 0 0,16 0 32,0 0-1,-17 0-15,17 0-1,-17 0-15,17 0 0,-17 0 31,17 0-15,0 0 15,-16 0-31,16 0 32,-17 0 14,17 0-30,-17 0-16,17 0 16,0 0-1,-17 0 1,17 0-16,17 34 16,-34-34-1,17 0 1,-16 0 46,16 0-46,0 0 0,-34 0-16,17 0 15,17 16 1,-17-16-1,17 0 17,0 0 15,-16 0 15,16 0-46,-17 0-1,17 0 32,-17 0-16,17 0 32,0 0-32,-17 0 32,17 0 62,-17 0 15,17 0-93,-16 0 0</inkml:trace>
  </inkml:traceGroup>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09T12:34:26.216"/>
    </inkml:context>
    <inkml:brush xml:id="br0">
      <inkml:brushProperty name="width" value="0.05292" units="cm"/>
      <inkml:brushProperty name="height" value="0.05292" units="cm"/>
      <inkml:brushProperty name="color" value="#FF0000"/>
    </inkml:brush>
  </inkml:definitions>
  <inkml:trace contextRef="#ctx0" brushRef="#br0">14897 9408 0,'-52'0'0,"26"0"46,-26 0-30,26 0 31,0 0-16,26 26-31,-52-26 16,26 0-1,26 26 1,0 26 15,-52-52-31,52 26 32,-26 26-17,26-26-15,-26-26 16,26 26-16,0 26 31,-52-26-31,52 26 16,0-26-1,0 26-15,0-26 0,0 52 32,0-52-32,0 26 0,0-26 15,-26-26-15,26 52 16,0-26-1,0 0-15,0 26 16,0-27 15,0 27-15,-52-26-16,52 26 31,0-26-31,0 0 0,-26-26 16,26 52-1,0-26-15,0 26 16,-52-26 0,52 26 15,0-26-31,0 0 16,0 26 15,0-26-16,0 26 1,0-26 0,0 26-1,0-26-15,0 0 16,26-26-16,-26 52 16,0-26-1,26-26 1,26 52-1,-26-52 1,-26 26-16,52 0 16,-26-26-1,-26 52 1,26-52-16,26 0 16,-52 26-1,26-26-15,52 0 16,0 0-16,-26 0 15,78 0-15,-104 0 0,52 0 16,-26 0-16,26 0 16,-52 0-16,0 0 15,-26-52 95,52 26-95,-52-52-15,0 52 16,0-26 0,26-26-16,-26 0 0,0 26 15,52 26-15,-52 0 0,0-52 16,0 26-1,26-26-15,-26-104 0,0 130 16,0-25 0,0-53-16,0-26 0,0 130 15,0-52 1,0 52-16,0-52 0,0 26 16,0 26-1,0-26-15,0 26 0,0-26 16,0 26-16,0 0 15,0-26 1,0 26 0,-26-26-1,-26 52 1,52-26 0,-26 26-16,26-52 15,-52 52-15,26 0 0,26-26 16,-52 26-1,52-26-15,-26 26 16,0 0 0,-26 0-1,26 0-15,-26 0 16,26 0 15,-26 0-15</inkml:trace>
  <inkml:trace contextRef="#ctx0" brushRef="#br0" timeOffset="2570.5345">14637 12163 0,'-26'0'32,"-26"0"-17,26 0 16,-26 0-15,52 26 62,0 0-62,0 0-16,0 26 15,0-26 1,0 26 0,0-26-16,0 0 15,0 26 1,0-26 0,0 26-1,0-26 1,0 25-16,0-25 15,0 0 1,0 26 0,0-26 15,0 26-31,0-26 31,0 26-15,0-26-1,0 0 1,0 26 0,0-26-1,0 26 1,-26-52-16,26 26 16,0 0-16,-26-26 31,26 52-31,0-26 15,0 26 17,0-26-32,0 26 15,0-26 1,0 0 0,0 26-1,0-26 1,0 26 15,0-26-15,0 26-1,0-26 17,0 0-1,0 26 0,26-52-15,-26 26 15,52-26-31,-26 52 31,26-52 0,-26 0-15,26 0 15,-26 0 1,0 0-17,26 0 1,-26 0-16,26-26 15,-26 26-15,0-26 32,-26-26-17,52 52 1,-26 0 0,26-26-16,-52 0 15,26-26-15,26 26 16,-26-26-16,-26 26 15,26-26-15,-26 26 0,0 0 16,52-26-16,-52 26 16,0-26-1,26 26-15,-26-26 16,0-26-16,0 52 16,0 0-16,0-52 15,0 26-15,0 26 16,0-26-16,0 26 15,52-26-15,-52 26 16,0 0-16,0-26 16,0 27-1,0-27-15,-26 26 16,26 0 0,0-26-1,-26 52 1,26-26-16,-52-26 31,26 52-31,0-26 16,-26 26-1,26 0 1,-26-52-16,26 52 16,-26 0-16,26 0 15,0 0-15,26-26 16,-52 26-16,26 0 0,-26 0 15,26 0-15,0 0 16,-26 0-16,26 0 31,-26-26-15,26 26 0,-26 0 15</inkml:trace>
  <inkml:trace contextRef="#ctx0" brushRef="#br0" timeOffset="5391.5624">16587 11071 0,'-26'0'31,"0"0"-16,0 0-15,-26 0 32,26 0-1,-26 0-31,26 0 16,0 0 15,-26 0-16,26 0 1,26 52 0,-52-52-16,26 0 31,-26 0-15,52 26-1,-26-26 16,0 0 1,-26 0-1,26 0 0,-26 0-15,26 26 15,-26-26 0,26 0-15,0 0 15,-26 52 0,26-52-15,-26 0-16,26 0 16,26 26 187,0 26-188,-52-26-15,52 26 16,0 26-16,0-52 16,0 0-1,0 26 110,0-26-109,0 26 31,0-26-16,0 0 0,0 26-15,26-52 31,-26 26-32,0 26-15,26-26 16,-26 26-16,0-26 16,52 0-16,-52 26 31,26-52-31,-26 26 62,52-26 1,-26 0-16,0 0-16,26 0-15,-26 0-16,26 0 15,-26 0-15,26 0 32,-26 0-32,0 0 0,26 0 15,-26 0-15,26 0 31,-26 0-31,26 0 16,-26 0 0,0 0-1,26 0-15,-26 0 16,26 0 0,-26 0 46,0 0-46,26 0-1,-26 0-15,26 0 16,-26 0-16,-26-52 16,52 52-16,-26-26 15,-26 0 1,26 26-1,-26-52 17,0 26-17,0-26 1,0-26-16,0 52 16,0-26-16,0 26 15,52 0-15,-52-26 16,0 26-16,0-26 0,0 26 15,0 0-15,0-26 16,0 26 0,0-26-1,0 26 17,0-26-1,-26 52-16,26-26-15,-26 0 32,0 26 77,-26 0-78</inkml:trace>
  <inkml:trace contextRef="#ctx0" brushRef="#br0" timeOffset="8948.9453">13467 11175 0,'-26'0'47,"-26"0"-16,26 0 1,-26 0-17,26 0 32,-26 0-47,26 0 31,0 0-15,-26 0 15,26 0 1,-26 26-17,26-26 16,26 26-31,-26 26 32,-26-52-17,52 26 1,0 0 0,-26-26-16,26 52 31,-52-52 0,26 0-15,26 26-16,-52 26 31,52-26-31,-26-26 16,0 0-1,26 52 1,0-26 15,0 0 0,-52-26-15,52 52 0,0-26-1,0 26 1,0-26-1,0 26 1,26-26 0,0 0-16,0 26 15,-26-26 1,52-26-16,-52 52 31,26-52 0,26 0 63,-52 26-78,26-26-1,-26 52-15,52-52 32,-52 26-17,26-26 17,0 0 14,26 0-14,-26 0-1,26 0 0,-26 0-15,0 0 15,26 0-31,-26 0 16,26 0 15,-26 0-15,26 0-1,-26 0-15,0 0 16,26 0-16,26 0 15,-52 0-15,26 0 0,-26 0 32,52 0-32,-78-52 0,52 52 15,-26 0 1,0 0 15,-26-26-31,52 26 0,-26-52 16,26 26-1,-26 26-15,26-52 16,-26 52-16,-26-26 16,26 0-16,26 26 15,-26-52 1,26 26 0,-52-26-16,26 26 0,0-26 15,-26 26-15,0 0 16,52-26-1,-52 26-15,0-26 16,0 26 0,0-26 15,0 26 0,-26 26-15,26-26-16,-26-26 47,0 52-32,26-26-15,-52 26 16,26-52 0,-26 52-1,26 0-15,0 0 47,-26 0-31,26 0-1,-26 0 1,26 0-16,-26 0 16,26 0 15,0 0-16,-26 0 1,26 0 0,-26 0-1,26 0 1,-26 0 0,26 0-16,0 0 15,-26 0 1,26 26-1,-26-26-15,26 0 32,0 0-17,-26 0 1,26 0 46,-26 0 1,26 0-63,-26 0 62</inkml:trace>
  <inkml:trace contextRef="#ctx0" brushRef="#br0" timeOffset="19153.0443">20825 10759 0,'0'-26'47,"0"0"-47,0 0 0,52-78 16,-52 78-16,26 0 0,-26-26 15,26 26 1,-26-26-16,0 26 0,52 0 16,-52-26-1,0 26-15,0-25 47,26 51-31,26-26-16,-26-26 15,26-26-15,-26 52 16,26-26-16,-26 26 16,0 0-1</inkml:trace>
  <inkml:trace contextRef="#ctx0" brushRef="#br0" timeOffset="21359.2573">21735 11669 0,'26'0'93,"52"0"-93,-52 0 16,0 0-16,26 0 16,-26 0-16,26 0 15,-26 26-15,26-26 0,-26 0 16,0 0 0,26 0-16,-26 52 15,104-52-15,-52 0 16,-26 0-16,26 0 15,-52 0-15,26 0 0,-26 0 16,0 0 31,26 0-47</inkml:trace>
  <inkml:trace contextRef="#ctx0" brushRef="#br0" timeOffset="22830.2245">21111 12267 0,'0'26'94,"0"0"-78,0 0-16,0 26 0,0-26 15,0 26-15,0-26 32,0 26-32,0-26 15,0 0 1,0 25-1,0-25 1,0 26-16,0-26 0,0 52 16,0-26-1,0 26-15,0-52 0,0 0 16,0 26 0,0-26-16,0 26 0,0-26 15,0 0-15,0 26 16,0-26-1,0 26-15,0-26 16,0 26 0,0-26-16,0 0 15</inkml:trace>
  <inkml:trace contextRef="#ctx0" brushRef="#br0" timeOffset="24090.5228">18979 11877 0,'26'0'31,"0"0"-15,0 0-1,52 0-15,-26 0 0,-26 0 16,52 0-1,-26 0-15,26 0 0,-52 0 16,26 0-16,-26 0 16,52 0-16,-52 0 15,52 0-15,-26 0 0,26 0 16,0-26 0,-26 26-16,26 0 0,-52 0 15,26-26-15,-26 26 16,0 0 15,26 0-15,-26 0 15,26 0-31,-26 0 31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3-04-10T01:08:28.473"/>
    </inkml:context>
    <inkml:brush xml:id="br0">
      <inkml:brushProperty name="width" value="0.05833" units="cm"/>
      <inkml:brushProperty name="height" value="0.05833" units="cm"/>
      <inkml:brushProperty name="color" value="#ED1C24"/>
      <inkml:brushProperty name="fitToCurve" value="1"/>
    </inkml:brush>
  </inkml:definitions>
  <inkml:trace contextRef="#ctx0" brushRef="#br0">0 36 0,'32'0'156,"0"0"-140,0 0-16,1 0 15,31 0-15,-32 0 16,0 0-16,0 0 0,1 0 16,-1 0-1,0 0 1,32 0 0,-32 0-1,0 0-15,1 0 16,-1 0-1,0 0-15,0 0 0,32 0 0,-32 0 16,1 0-16,-1 0 16,0 0-16,0 0 0,0 0 15,33 0 1,-33 0 0,0 0 15,0 0-16,0 0 1,0 0 15,0 0-15,1 0 0,31 0-1,-32 0 1,0 0-1,0 0 1,1 0 0,-1 0-16,0 0 15,32 0-15,-32 0 16,0 0 0,1 0 30,-1 0 1,0 0-31,-32-32 15,32 32 0,32 0-31,-31 0 16,-1 0 0,0 0-16,0 0 31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r>
              <a:rPr lang="en-US" altLang="zh-CN"/>
              <a:t>电机与控制</a:t>
            </a: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ltLang="zh-CN"/>
          </a:p>
        </p:txBody>
      </p:sp>
      <p:sp>
        <p:nvSpPr>
          <p:cNvPr id="686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CB2329D-6A65-4B04-B025-1C9092A0FA97}" type="slidenum">
              <a:rPr lang="en-US" altLang="zh-CN"/>
              <a:pPr>
                <a:defRPr/>
              </a:pPr>
              <a:t>‹#›</a:t>
            </a:fld>
            <a:endParaRPr lang="en-US" altLang="zh-CN"/>
          </a:p>
        </p:txBody>
      </p:sp>
    </p:spTree>
    <p:extLst>
      <p:ext uri="{BB962C8B-B14F-4D97-AF65-F5344CB8AC3E}">
        <p14:creationId xmlns:p14="http://schemas.microsoft.com/office/powerpoint/2010/main" val="1220198637"/>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kern="0" dirty="0" smtClean="0">
                <a:solidFill>
                  <a:schemeClr val="tx1"/>
                </a:solidFill>
                <a:latin typeface="Times New Roman" pitchFamily="18" charset="0"/>
                <a:ea typeface="宋体" pitchFamily="2" charset="-122"/>
                <a:cs typeface="+mn-cs"/>
              </a:rPr>
              <a:t>不需要反馈系统，所以步进电机的最大优点是，低成本下可以获得不错的精度</a:t>
            </a:r>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2</a:t>
            </a:fld>
            <a:endParaRPr lang="en-US" altLang="zh-CN"/>
          </a:p>
        </p:txBody>
      </p:sp>
    </p:spTree>
    <p:extLst>
      <p:ext uri="{BB962C8B-B14F-4D97-AF65-F5344CB8AC3E}">
        <p14:creationId xmlns:p14="http://schemas.microsoft.com/office/powerpoint/2010/main" val="27339654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反应式步进电机噪声和振动都很大，用的较少了。</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15</a:t>
            </a:fld>
            <a:endParaRPr lang="en-US" altLang="zh-CN"/>
          </a:p>
        </p:txBody>
      </p:sp>
    </p:spTree>
    <p:extLst>
      <p:ext uri="{BB962C8B-B14F-4D97-AF65-F5344CB8AC3E}">
        <p14:creationId xmlns:p14="http://schemas.microsoft.com/office/powerpoint/2010/main" val="40488406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16</a:t>
            </a:fld>
            <a:endParaRPr lang="en-US" altLang="zh-CN"/>
          </a:p>
        </p:txBody>
      </p:sp>
    </p:spTree>
    <p:extLst>
      <p:ext uri="{BB962C8B-B14F-4D97-AF65-F5344CB8AC3E}">
        <p14:creationId xmlns:p14="http://schemas.microsoft.com/office/powerpoint/2010/main" val="2888973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负载起动频率通常在</a:t>
            </a:r>
            <a:r>
              <a:rPr lang="en-US" altLang="zh-CN" dirty="0" err="1" smtClean="0"/>
              <a:t>300Hz</a:t>
            </a:r>
            <a:r>
              <a:rPr lang="zh-CN" altLang="en-US" dirty="0" smtClean="0"/>
              <a:t>以下；电流一般小于</a:t>
            </a:r>
            <a:r>
              <a:rPr lang="en-US" altLang="zh-CN" dirty="0" err="1" smtClean="0"/>
              <a:t>2A</a:t>
            </a:r>
            <a:r>
              <a:rPr lang="zh-CN" altLang="en-US" dirty="0" smtClean="0"/>
              <a:t>；</a:t>
            </a:r>
            <a:r>
              <a:rPr lang="zh-CN" altLang="en-US" sz="1200" b="0" i="0" kern="1200" dirty="0" smtClean="0">
                <a:solidFill>
                  <a:schemeClr val="tx1"/>
                </a:solidFill>
                <a:effectLst/>
                <a:latin typeface="Arial" charset="0"/>
                <a:ea typeface="宋体" pitchFamily="2" charset="-122"/>
                <a:cs typeface="+mn-cs"/>
              </a:rPr>
              <a:t>步距角大（例如</a:t>
            </a:r>
            <a:r>
              <a:rPr lang="en-US" altLang="zh-CN" sz="1200" b="0" i="0" kern="1200" dirty="0" smtClean="0">
                <a:solidFill>
                  <a:schemeClr val="tx1"/>
                </a:solidFill>
                <a:effectLst/>
                <a:latin typeface="Arial" charset="0"/>
                <a:ea typeface="宋体" pitchFamily="2" charset="-122"/>
                <a:cs typeface="+mn-cs"/>
              </a:rPr>
              <a:t>7.5</a:t>
            </a:r>
            <a:r>
              <a:rPr lang="zh-CN" altLang="en-US" sz="1200" b="0" i="0" kern="1200" dirty="0" smtClean="0">
                <a:solidFill>
                  <a:schemeClr val="tx1"/>
                </a:solidFill>
                <a:effectLst/>
                <a:latin typeface="Arial" charset="0"/>
                <a:ea typeface="宋体" pitchFamily="2" charset="-122"/>
                <a:cs typeface="+mn-cs"/>
              </a:rPr>
              <a:t>度、</a:t>
            </a:r>
            <a:r>
              <a:rPr lang="en-US" altLang="zh-CN" sz="1200" b="0" i="0" kern="1200" dirty="0" smtClean="0">
                <a:solidFill>
                  <a:schemeClr val="tx1"/>
                </a:solidFill>
                <a:effectLst/>
                <a:latin typeface="Arial" charset="0"/>
                <a:ea typeface="宋体" pitchFamily="2" charset="-122"/>
                <a:cs typeface="+mn-cs"/>
              </a:rPr>
              <a:t>15</a:t>
            </a:r>
            <a:r>
              <a:rPr lang="zh-CN" altLang="en-US" sz="1200" b="0" i="0" kern="1200" dirty="0" smtClean="0">
                <a:solidFill>
                  <a:schemeClr val="tx1"/>
                </a:solidFill>
                <a:effectLst/>
                <a:latin typeface="Arial" charset="0"/>
                <a:ea typeface="宋体" pitchFamily="2" charset="-122"/>
                <a:cs typeface="+mn-cs"/>
              </a:rPr>
              <a:t>度、</a:t>
            </a:r>
            <a:r>
              <a:rPr lang="en-US" altLang="zh-CN" sz="1200" b="0" i="0" kern="1200" dirty="0" smtClean="0">
                <a:solidFill>
                  <a:schemeClr val="tx1"/>
                </a:solidFill>
                <a:effectLst/>
                <a:latin typeface="Arial" charset="0"/>
                <a:ea typeface="宋体" pitchFamily="2" charset="-122"/>
                <a:cs typeface="+mn-cs"/>
              </a:rPr>
              <a:t>22.5</a:t>
            </a:r>
            <a:r>
              <a:rPr lang="zh-CN" altLang="en-US" sz="1200" b="0" i="0" kern="1200" dirty="0" smtClean="0">
                <a:solidFill>
                  <a:schemeClr val="tx1"/>
                </a:solidFill>
                <a:effectLst/>
                <a:latin typeface="Arial" charset="0"/>
                <a:ea typeface="宋体" pitchFamily="2" charset="-122"/>
                <a:cs typeface="+mn-cs"/>
              </a:rPr>
              <a:t>度等）；</a:t>
            </a:r>
            <a:endParaRPr lang="en-US" altLang="zh-CN" dirty="0" smtClean="0"/>
          </a:p>
          <a:p>
            <a:r>
              <a:rPr lang="zh-CN" altLang="en-US" dirty="0" smtClean="0"/>
              <a:t>反应式步进电机：消耗功率较大，电流高可达</a:t>
            </a:r>
            <a:r>
              <a:rPr lang="en-US" altLang="zh-CN" dirty="0" err="1" smtClean="0"/>
              <a:t>20A</a:t>
            </a:r>
            <a:r>
              <a:rPr lang="zh-CN" altLang="en-US" dirty="0" smtClean="0"/>
              <a:t>，驱动电压较高；</a:t>
            </a:r>
            <a:r>
              <a:rPr lang="zh-CN" altLang="en-US" sz="1200" b="0" i="0" kern="1200" dirty="0" smtClean="0">
                <a:solidFill>
                  <a:schemeClr val="tx1"/>
                </a:solidFill>
                <a:effectLst/>
                <a:latin typeface="Arial" charset="0"/>
                <a:ea typeface="宋体" pitchFamily="2" charset="-122"/>
                <a:cs typeface="+mn-cs"/>
              </a:rPr>
              <a:t>步距角小（小可做到</a:t>
            </a:r>
            <a:r>
              <a:rPr lang="en-US" altLang="zh-CN" sz="1200" b="0" i="0" kern="1200" dirty="0" smtClean="0">
                <a:solidFill>
                  <a:schemeClr val="tx1"/>
                </a:solidFill>
                <a:effectLst/>
                <a:latin typeface="Arial" charset="0"/>
                <a:ea typeface="宋体" pitchFamily="2" charset="-122"/>
                <a:cs typeface="+mn-cs"/>
              </a:rPr>
              <a:t>10’</a:t>
            </a:r>
            <a:r>
              <a:rPr lang="zh-CN" altLang="en-US" sz="1200" b="0" i="0" kern="1200" dirty="0" smtClean="0">
                <a:solidFill>
                  <a:schemeClr val="tx1"/>
                </a:solidFill>
                <a:effectLst/>
                <a:latin typeface="Arial" charset="0"/>
                <a:ea typeface="宋体" pitchFamily="2" charset="-122"/>
                <a:cs typeface="+mn-cs"/>
              </a:rPr>
              <a:t>）；</a:t>
            </a:r>
            <a:endParaRPr lang="en-US" altLang="zh-CN" dirty="0" smtClean="0"/>
          </a:p>
          <a:p>
            <a:r>
              <a:rPr lang="zh-CN" altLang="en-US" sz="1200" b="0" i="0" kern="1200" dirty="0" smtClean="0">
                <a:solidFill>
                  <a:schemeClr val="tx1"/>
                </a:solidFill>
                <a:effectLst/>
                <a:latin typeface="Arial" charset="0"/>
                <a:ea typeface="宋体" pitchFamily="2" charset="-122"/>
                <a:cs typeface="+mn-cs"/>
              </a:rPr>
              <a:t>当步进电机转动时，电机各相绕组的电感将形成一个反向电动势</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频率越高，反向电动势越大。在它的作用下，电机随频率</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或速度</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的增大而相电流减小，从而导致力矩下降。</a:t>
            </a:r>
            <a:endParaRPr lang="en-US" altLang="zh-CN" sz="1200" b="0" i="0" kern="1200" dirty="0" smtClean="0">
              <a:solidFill>
                <a:schemeClr val="tx1"/>
              </a:solidFill>
              <a:effectLst/>
              <a:latin typeface="Arial" charset="0"/>
              <a:ea typeface="宋体" pitchFamily="2" charset="-122"/>
              <a:cs typeface="+mn-cs"/>
            </a:endParaRPr>
          </a:p>
          <a:p>
            <a:r>
              <a:rPr lang="zh-CN" altLang="en-US" sz="1200" b="1" i="0" kern="1200" baseline="0" dirty="0" smtClean="0">
                <a:solidFill>
                  <a:srgbClr val="FF0000"/>
                </a:solidFill>
                <a:effectLst/>
                <a:latin typeface="Arial" charset="0"/>
                <a:ea typeface="宋体" pitchFamily="2" charset="-122"/>
                <a:cs typeface="+mn-cs"/>
              </a:rPr>
              <a:t>定位转矩</a:t>
            </a:r>
            <a:r>
              <a:rPr lang="en-US" altLang="zh-CN" sz="1200" b="0" i="0" kern="1200" dirty="0" smtClean="0">
                <a:solidFill>
                  <a:schemeClr val="tx1"/>
                </a:solidFill>
                <a:effectLst/>
                <a:latin typeface="Arial" charset="0"/>
                <a:ea typeface="宋体" pitchFamily="2" charset="-122"/>
                <a:cs typeface="+mn-cs"/>
              </a:rPr>
              <a:t>detent</a:t>
            </a:r>
            <a:r>
              <a:rPr lang="zh-CN" altLang="en-US" sz="1200" b="0" i="0" kern="1200" baseline="0" dirty="0" smtClean="0">
                <a:solidFill>
                  <a:schemeClr val="tx1"/>
                </a:solidFill>
                <a:effectLst/>
                <a:latin typeface="Arial" charset="0"/>
                <a:ea typeface="宋体" pitchFamily="2" charset="-122"/>
                <a:cs typeface="+mn-cs"/>
              </a:rPr>
              <a:t> </a:t>
            </a:r>
            <a:r>
              <a:rPr lang="en-US" altLang="zh-CN" sz="1200" b="0" i="0" kern="1200" baseline="0" dirty="0" smtClean="0">
                <a:solidFill>
                  <a:schemeClr val="tx1"/>
                </a:solidFill>
                <a:effectLst/>
                <a:latin typeface="Arial" charset="0"/>
                <a:ea typeface="宋体" pitchFamily="2" charset="-122"/>
                <a:cs typeface="+mn-cs"/>
              </a:rPr>
              <a:t>torque</a:t>
            </a:r>
            <a:r>
              <a:rPr lang="zh-CN" altLang="en-US" sz="1200" b="0" i="0" kern="1200" dirty="0" smtClean="0">
                <a:solidFill>
                  <a:schemeClr val="tx1"/>
                </a:solidFill>
                <a:effectLst/>
                <a:latin typeface="Arial" charset="0"/>
                <a:ea typeface="宋体" pitchFamily="2" charset="-122"/>
                <a:cs typeface="+mn-cs"/>
              </a:rPr>
              <a:t>：不通电情况下定子锁住转子的力矩，反应式没有定位转矩；</a:t>
            </a:r>
            <a:endParaRPr lang="en-US" altLang="zh-CN" sz="1200" b="0" i="0" kern="1200" dirty="0" smtClean="0">
              <a:solidFill>
                <a:schemeClr val="tx1"/>
              </a:solidFill>
              <a:effectLst/>
              <a:latin typeface="Arial" charset="0"/>
              <a:ea typeface="宋体" pitchFamily="2" charset="-122"/>
              <a:cs typeface="+mn-cs"/>
            </a:endParaRPr>
          </a:p>
          <a:p>
            <a:r>
              <a:rPr lang="zh-CN" altLang="en-US" sz="1200" b="1" i="0" kern="1200" dirty="0" smtClean="0">
                <a:solidFill>
                  <a:srgbClr val="FF0000"/>
                </a:solidFill>
                <a:effectLst/>
                <a:latin typeface="Arial" charset="0"/>
                <a:ea typeface="宋体" pitchFamily="2" charset="-122"/>
                <a:cs typeface="+mn-cs"/>
              </a:rPr>
              <a:t>保持转矩</a:t>
            </a:r>
            <a:r>
              <a:rPr lang="en-US" altLang="zh-CN" sz="1200" b="0" i="0" kern="1200" dirty="0" smtClean="0">
                <a:solidFill>
                  <a:schemeClr val="tx1"/>
                </a:solidFill>
                <a:effectLst/>
                <a:latin typeface="Arial" charset="0"/>
                <a:ea typeface="宋体" pitchFamily="2" charset="-122"/>
                <a:cs typeface="+mn-cs"/>
              </a:rPr>
              <a:t>holding torque</a:t>
            </a:r>
            <a:r>
              <a:rPr lang="zh-CN" altLang="en-US" sz="1200" b="0" i="0" kern="1200" dirty="0" smtClean="0">
                <a:solidFill>
                  <a:schemeClr val="tx1"/>
                </a:solidFill>
                <a:effectLst/>
                <a:latin typeface="Arial" charset="0"/>
                <a:ea typeface="宋体" pitchFamily="2" charset="-122"/>
                <a:cs typeface="+mn-cs"/>
              </a:rPr>
              <a:t>：通电但没转动时定子锁住转子的力矩；反应式也没有保持转矩；</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18</a:t>
            </a:fld>
            <a:endParaRPr lang="en-US" altLang="zh-CN"/>
          </a:p>
        </p:txBody>
      </p:sp>
    </p:spTree>
    <p:extLst>
      <p:ext uri="{BB962C8B-B14F-4D97-AF65-F5344CB8AC3E}">
        <p14:creationId xmlns:p14="http://schemas.microsoft.com/office/powerpoint/2010/main" val="39750920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8</a:t>
            </a:r>
            <a:r>
              <a:rPr lang="zh-CN" altLang="en-US" dirty="0" smtClean="0"/>
              <a:t>个磁极，相互对面的两个级串联到一起，但电流方向相反；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20</a:t>
            </a:fld>
            <a:endParaRPr lang="en-US" altLang="zh-CN"/>
          </a:p>
        </p:txBody>
      </p:sp>
    </p:spTree>
    <p:extLst>
      <p:ext uri="{BB962C8B-B14F-4D97-AF65-F5344CB8AC3E}">
        <p14:creationId xmlns:p14="http://schemas.microsoft.com/office/powerpoint/2010/main" val="3713231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当两相控制绕组按</a:t>
            </a:r>
            <a:r>
              <a:rPr lang="en-US" altLang="zh-CN" dirty="0" smtClean="0"/>
              <a:t>AA’-BB’-A’A-</a:t>
            </a:r>
            <a:r>
              <a:rPr lang="en-US" altLang="zh-CN" dirty="0" err="1" smtClean="0"/>
              <a:t>B’B</a:t>
            </a:r>
            <a:r>
              <a:rPr lang="en-US" altLang="zh-CN" dirty="0" smtClean="0"/>
              <a:t>-AA’</a:t>
            </a:r>
            <a:r>
              <a:rPr lang="zh-CN" altLang="en-US" dirty="0" smtClean="0"/>
              <a:t>的次序轮流通电，每拍只有一相绕组通电，四拍构成一个循环</a:t>
            </a:r>
            <a:r>
              <a:rPr lang="en-US" altLang="zh-CN" dirty="0" smtClean="0"/>
              <a:t>.</a:t>
            </a:r>
          </a:p>
          <a:p>
            <a:r>
              <a:rPr lang="zh-CN" altLang="en-US" dirty="0" smtClean="0"/>
              <a:t>每拍过程：当定子的</a:t>
            </a:r>
            <a:r>
              <a:rPr lang="en-US" altLang="zh-CN" dirty="0" smtClean="0"/>
              <a:t>A</a:t>
            </a:r>
            <a:r>
              <a:rPr lang="zh-CN" altLang="en-US" dirty="0" smtClean="0"/>
              <a:t>相通电，在转子</a:t>
            </a:r>
            <a:r>
              <a:rPr lang="en-US" altLang="zh-CN" dirty="0" smtClean="0"/>
              <a:t>N</a:t>
            </a:r>
            <a:r>
              <a:rPr lang="zh-CN" altLang="en-US" dirty="0" smtClean="0"/>
              <a:t>极，磁极</a:t>
            </a:r>
            <a:r>
              <a:rPr lang="en-US" altLang="zh-CN" dirty="0" smtClean="0"/>
              <a:t>1</a:t>
            </a:r>
            <a:r>
              <a:rPr lang="zh-CN" altLang="en-US" dirty="0" smtClean="0"/>
              <a:t>的</a:t>
            </a:r>
            <a:r>
              <a:rPr lang="en-US" altLang="zh-CN" dirty="0" smtClean="0"/>
              <a:t>5</a:t>
            </a:r>
            <a:r>
              <a:rPr lang="zh-CN" altLang="en-US" dirty="0" smtClean="0"/>
              <a:t>个齿与转子齿对齿，旁边的</a:t>
            </a:r>
            <a:r>
              <a:rPr lang="en-US" altLang="zh-CN" dirty="0" smtClean="0"/>
              <a:t>B</a:t>
            </a:r>
            <a:r>
              <a:rPr lang="zh-CN" altLang="en-US" dirty="0" smtClean="0"/>
              <a:t>相绕组的磁极</a:t>
            </a:r>
            <a:r>
              <a:rPr lang="en-US" altLang="zh-CN" dirty="0" smtClean="0"/>
              <a:t>2</a:t>
            </a:r>
            <a:r>
              <a:rPr lang="zh-CN" altLang="en-US" dirty="0" smtClean="0"/>
              <a:t>的</a:t>
            </a:r>
            <a:r>
              <a:rPr lang="en-US" altLang="zh-CN" dirty="0" smtClean="0"/>
              <a:t>5</a:t>
            </a:r>
            <a:r>
              <a:rPr lang="zh-CN" altLang="en-US" dirty="0" smtClean="0"/>
              <a:t>个齿和转子齿有</a:t>
            </a:r>
            <a:r>
              <a:rPr lang="en-US" altLang="zh-CN" dirty="0" smtClean="0"/>
              <a:t>1/4</a:t>
            </a:r>
            <a:r>
              <a:rPr lang="zh-CN" altLang="en-US" dirty="0" smtClean="0"/>
              <a:t>齿距的错位，即 </a:t>
            </a:r>
            <a:r>
              <a:rPr lang="en-US" altLang="zh-CN" dirty="0" smtClean="0"/>
              <a:t>1.8°</a:t>
            </a:r>
            <a:r>
              <a:rPr lang="zh-CN" altLang="en-US" dirty="0" smtClean="0"/>
              <a:t>，</a:t>
            </a:r>
            <a:r>
              <a:rPr lang="en-US" altLang="zh-CN" dirty="0" smtClean="0"/>
              <a:t>A</a:t>
            </a:r>
            <a:r>
              <a:rPr lang="zh-CN" altLang="en-US" dirty="0" smtClean="0"/>
              <a:t>相磁极</a:t>
            </a:r>
            <a:r>
              <a:rPr lang="en-US" altLang="zh-CN" dirty="0" smtClean="0"/>
              <a:t>3</a:t>
            </a:r>
            <a:r>
              <a:rPr lang="zh-CN" altLang="en-US" dirty="0" smtClean="0"/>
              <a:t>的齿和转子就会错位 </a:t>
            </a:r>
            <a:r>
              <a:rPr lang="en-US" altLang="zh-CN" dirty="0" smtClean="0"/>
              <a:t>3.6°</a:t>
            </a:r>
            <a:r>
              <a:rPr lang="zh-CN" altLang="en-US" dirty="0" smtClean="0"/>
              <a:t>，实现齿对槽</a:t>
            </a:r>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23</a:t>
            </a:fld>
            <a:endParaRPr lang="en-US" altLang="zh-CN"/>
          </a:p>
        </p:txBody>
      </p:sp>
    </p:spTree>
    <p:extLst>
      <p:ext uri="{BB962C8B-B14F-4D97-AF65-F5344CB8AC3E}">
        <p14:creationId xmlns:p14="http://schemas.microsoft.com/office/powerpoint/2010/main" val="11100331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当混合式步进电机通以两相正弦交流电时，就可当作同步电机来使用，其转速如上所示，其中</a:t>
            </a:r>
            <a:r>
              <a:rPr lang="en-US" altLang="zh-CN" dirty="0" smtClean="0"/>
              <a:t>f</a:t>
            </a:r>
            <a:r>
              <a:rPr lang="zh-CN" altLang="en-US" dirty="0" smtClean="0"/>
              <a:t>为交流电频率、</a:t>
            </a:r>
            <a:r>
              <a:rPr lang="en-US" altLang="zh-CN" dirty="0" err="1" smtClean="0"/>
              <a:t>Nr</a:t>
            </a:r>
            <a:r>
              <a:rPr lang="zh-CN" altLang="en-US" dirty="0" smtClean="0"/>
              <a:t>为转子齿数。</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24</a:t>
            </a:fld>
            <a:endParaRPr lang="en-US" altLang="zh-CN"/>
          </a:p>
        </p:txBody>
      </p:sp>
    </p:spTree>
    <p:extLst>
      <p:ext uri="{BB962C8B-B14F-4D97-AF65-F5344CB8AC3E}">
        <p14:creationId xmlns:p14="http://schemas.microsoft.com/office/powerpoint/2010/main" val="3861968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电流与磁势的关系：磁势</a:t>
            </a:r>
            <a:r>
              <a:rPr lang="en-US" altLang="zh-CN" dirty="0" smtClean="0"/>
              <a:t>=</a:t>
            </a:r>
            <a:r>
              <a:rPr lang="zh-CN" altLang="en-US" dirty="0" smtClean="0"/>
              <a:t>匝数</a:t>
            </a:r>
            <a:r>
              <a:rPr lang="en-US" altLang="zh-CN" dirty="0" smtClean="0"/>
              <a:t>*</a:t>
            </a:r>
            <a:r>
              <a:rPr lang="zh-CN" altLang="en-US" dirty="0" smtClean="0"/>
              <a:t>电流</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31</a:t>
            </a:fld>
            <a:endParaRPr lang="en-US" altLang="zh-CN"/>
          </a:p>
        </p:txBody>
      </p:sp>
    </p:spTree>
    <p:extLst>
      <p:ext uri="{BB962C8B-B14F-4D97-AF65-F5344CB8AC3E}">
        <p14:creationId xmlns:p14="http://schemas.microsoft.com/office/powerpoint/2010/main" val="2486243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zh-CN" altLang="en-US" sz="1200" i="1" kern="1200" smtClean="0">
                            <a:solidFill>
                              <a:schemeClr val="tx1"/>
                            </a:solidFill>
                            <a:latin typeface="Cambria Math" panose="02040503050406030204" pitchFamily="18" charset="0"/>
                            <a:ea typeface="宋体" pitchFamily="2" charset="-122"/>
                            <a:cs typeface="+mn-cs"/>
                          </a:rPr>
                        </m:ctrlPr>
                      </m:sSubPr>
                      <m:e>
                        <m:r>
                          <a:rPr lang="zh-CN" altLang="en-US" sz="1200" i="1" kern="1200">
                            <a:solidFill>
                              <a:schemeClr val="tx1"/>
                            </a:solidFill>
                            <a:latin typeface="Cambria Math" panose="02040503050406030204" pitchFamily="18" charset="0"/>
                            <a:ea typeface="宋体" pitchFamily="2" charset="-122"/>
                            <a:cs typeface="+mn-cs"/>
                          </a:rPr>
                          <m:t>𝜃</m:t>
                        </m:r>
                      </m:e>
                      <m:sub>
                        <m:r>
                          <a:rPr lang="zh-CN" altLang="en-US" sz="1200" i="1" kern="1200">
                            <a:solidFill>
                              <a:schemeClr val="tx1"/>
                            </a:solidFill>
                            <a:latin typeface="Cambria Math" panose="02040503050406030204" pitchFamily="18" charset="0"/>
                            <a:ea typeface="宋体" pitchFamily="2" charset="-122"/>
                            <a:cs typeface="+mn-cs"/>
                          </a:rPr>
                          <m:t>𝑠𝑒</m:t>
                        </m:r>
                      </m:sub>
                    </m:sSub>
                  </m:oMath>
                </a14:m>
                <a:r>
                  <a:rPr lang="zh-CN" altLang="en-US" dirty="0" smtClean="0"/>
                  <a:t>为移动的步距角。</a:t>
                </a:r>
                <a:endParaRPr lang="zh-CN" altLang="en-US" dirty="0"/>
              </a:p>
            </p:txBody>
          </p:sp>
        </mc:Choice>
        <mc:Fallback xmlns="">
          <p:sp>
            <p:nvSpPr>
              <p:cNvPr id="3" name="备注占位符 2"/>
              <p:cNvSpPr>
                <a:spLocks noGrp="1"/>
              </p:cNvSpPr>
              <p:nvPr>
                <p:ph type="body" idx="1"/>
              </p:nvPr>
            </p:nvSpPr>
            <p:spPr/>
            <p:txBody>
              <a:bodyPr/>
              <a:lstStyle/>
              <a:p>
                <a:r>
                  <a:rPr lang="zh-CN" altLang="en-US" sz="1200" i="0" kern="1200">
                    <a:solidFill>
                      <a:schemeClr val="tx1"/>
                    </a:solidFill>
                    <a:latin typeface="Cambria Math" panose="02040503050406030204" pitchFamily="18" charset="0"/>
                    <a:ea typeface="宋体" pitchFamily="2" charset="-122"/>
                    <a:cs typeface="+mn-cs"/>
                  </a:rPr>
                  <a:t>𝜃</a:t>
                </a:r>
                <a:r>
                  <a:rPr lang="zh-CN" altLang="en-US" sz="1200" i="0" kern="1200" smtClean="0">
                    <a:solidFill>
                      <a:schemeClr val="tx1"/>
                    </a:solidFill>
                    <a:latin typeface="Cambria Math" panose="02040503050406030204" pitchFamily="18" charset="0"/>
                    <a:ea typeface="宋体" pitchFamily="2" charset="-122"/>
                    <a:cs typeface="+mn-cs"/>
                  </a:rPr>
                  <a:t>_</a:t>
                </a:r>
                <a:r>
                  <a:rPr lang="zh-CN" altLang="en-US" sz="1200" i="0" kern="1200">
                    <a:solidFill>
                      <a:schemeClr val="tx1"/>
                    </a:solidFill>
                    <a:latin typeface="Cambria Math" panose="02040503050406030204" pitchFamily="18" charset="0"/>
                    <a:ea typeface="宋体" pitchFamily="2" charset="-122"/>
                    <a:cs typeface="+mn-cs"/>
                  </a:rPr>
                  <a:t>𝑠𝑒</a:t>
                </a:r>
                <a:r>
                  <a:rPr lang="zh-CN" altLang="en-US" dirty="0" smtClean="0"/>
                  <a:t>为移动的步距角。</a:t>
                </a:r>
                <a:endParaRPr lang="zh-CN" altLang="en-US" dirty="0"/>
              </a:p>
            </p:txBody>
          </p:sp>
        </mc:Fallback>
      </mc:AlternateContent>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33</a:t>
            </a:fld>
            <a:endParaRPr lang="en-US" altLang="zh-CN"/>
          </a:p>
        </p:txBody>
      </p:sp>
    </p:spTree>
    <p:extLst>
      <p:ext uri="{BB962C8B-B14F-4D97-AF65-F5344CB8AC3E}">
        <p14:creationId xmlns:p14="http://schemas.microsoft.com/office/powerpoint/2010/main" val="713382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过程就像接力一样。这里的</a:t>
            </a:r>
            <a:r>
              <a:rPr lang="en-US" altLang="zh-CN" dirty="0" err="1" smtClean="0"/>
              <a:t>2pi</a:t>
            </a:r>
            <a:r>
              <a:rPr lang="zh-CN" altLang="en-US" dirty="0" smtClean="0"/>
              <a:t>为电角度。</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34</a:t>
            </a:fld>
            <a:endParaRPr lang="en-US" altLang="zh-CN"/>
          </a:p>
        </p:txBody>
      </p:sp>
    </p:spTree>
    <p:extLst>
      <p:ext uri="{BB962C8B-B14F-4D97-AF65-F5344CB8AC3E}">
        <p14:creationId xmlns:p14="http://schemas.microsoft.com/office/powerpoint/2010/main" val="20139300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ea"/>
                <a:ea typeface="宋体" pitchFamily="2" charset="-122"/>
                <a:cs typeface="+mn-cs"/>
              </a:rPr>
              <a:t>当发生失步后（上右图），尽管最大静转矩</a:t>
            </a:r>
            <a:r>
              <a:rPr lang="en-US" altLang="zh-CN" sz="1200" b="1" kern="1200" dirty="0" err="1" smtClean="0">
                <a:solidFill>
                  <a:schemeClr val="tx1"/>
                </a:solidFill>
                <a:latin typeface="+mn-ea"/>
                <a:ea typeface="宋体" pitchFamily="2" charset="-122"/>
                <a:cs typeface="+mn-cs"/>
              </a:rPr>
              <a:t>Tmax</a:t>
            </a:r>
            <a:r>
              <a:rPr lang="zh-CN" altLang="en-US" sz="1200" b="1" kern="1200" dirty="0" smtClean="0">
                <a:solidFill>
                  <a:schemeClr val="tx1"/>
                </a:solidFill>
                <a:latin typeface="+mn-ea"/>
                <a:ea typeface="宋体" pitchFamily="2" charset="-122"/>
                <a:cs typeface="+mn-cs"/>
              </a:rPr>
              <a:t>要比负载转矩大，电机在静态情况下保持稳定，但却不能带动负载工作</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35</a:t>
            </a:fld>
            <a:endParaRPr lang="en-US" altLang="zh-CN"/>
          </a:p>
        </p:txBody>
      </p:sp>
    </p:spTree>
    <p:extLst>
      <p:ext uri="{BB962C8B-B14F-4D97-AF65-F5344CB8AC3E}">
        <p14:creationId xmlns:p14="http://schemas.microsoft.com/office/powerpoint/2010/main" val="3267308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不能直接接到工频电源上，需要脉冲发生器、功率放大器及保护单元等；</a:t>
            </a:r>
            <a:r>
              <a:rPr lang="en-US" altLang="zh-CN" dirty="0" smtClean="0"/>
              <a:t>2</a:t>
            </a:r>
            <a:r>
              <a:rPr lang="zh-CN" altLang="en-US" dirty="0" smtClean="0"/>
              <a:t>动态过程如高低压驱动</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a:t>
            </a:fld>
            <a:endParaRPr lang="en-US" altLang="zh-CN"/>
          </a:p>
        </p:txBody>
      </p:sp>
    </p:spTree>
    <p:extLst>
      <p:ext uri="{BB962C8B-B14F-4D97-AF65-F5344CB8AC3E}">
        <p14:creationId xmlns:p14="http://schemas.microsoft.com/office/powerpoint/2010/main" val="4694246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负载不能超过这个交叉点，否则带不动；此公式为单相通电，若两相同时通电，则是前面的公式；</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36</a:t>
            </a:fld>
            <a:endParaRPr lang="en-US" altLang="zh-CN"/>
          </a:p>
        </p:txBody>
      </p:sp>
    </p:spTree>
    <p:extLst>
      <p:ext uri="{BB962C8B-B14F-4D97-AF65-F5344CB8AC3E}">
        <p14:creationId xmlns:p14="http://schemas.microsoft.com/office/powerpoint/2010/main" val="2986339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频率变化时，受电感影响，电流波形发生了改变；还有高频下的涡流损耗等，都使动态转矩下降。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37</a:t>
            </a:fld>
            <a:endParaRPr lang="en-US" altLang="zh-CN"/>
          </a:p>
        </p:txBody>
      </p:sp>
    </p:spTree>
    <p:extLst>
      <p:ext uri="{BB962C8B-B14F-4D97-AF65-F5344CB8AC3E}">
        <p14:creationId xmlns:p14="http://schemas.microsoft.com/office/powerpoint/2010/main" val="3411804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zh-CN" altLang="en-US" dirty="0" smtClean="0"/>
              <a:t>驱</a:t>
            </a:r>
            <a:r>
              <a:rPr lang="en-US" altLang="zh-CN" dirty="0" smtClean="0"/>
              <a:t>-T</a:t>
            </a:r>
            <a:r>
              <a:rPr lang="zh-CN" altLang="en-US" dirty="0" smtClean="0"/>
              <a:t>负</a:t>
            </a:r>
            <a:r>
              <a:rPr lang="en-US" altLang="zh-CN" dirty="0" smtClean="0"/>
              <a:t>=J</a:t>
            </a:r>
            <a:r>
              <a:rPr lang="el-GR" altLang="zh-CN" dirty="0" smtClean="0"/>
              <a:t>α</a:t>
            </a:r>
            <a:r>
              <a:rPr lang="zh-CN" altLang="en-US" dirty="0" smtClean="0"/>
              <a:t>，所以负载越大，加速度</a:t>
            </a:r>
            <a:r>
              <a:rPr lang="el-GR" altLang="zh-CN" dirty="0" smtClean="0"/>
              <a:t>α</a:t>
            </a:r>
            <a:r>
              <a:rPr lang="zh-CN" altLang="en-US" dirty="0" smtClean="0"/>
              <a:t>越小。</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38</a:t>
            </a:fld>
            <a:endParaRPr lang="en-US" altLang="zh-CN"/>
          </a:p>
        </p:txBody>
      </p:sp>
    </p:spTree>
    <p:extLst>
      <p:ext uri="{BB962C8B-B14F-4D97-AF65-F5344CB8AC3E}">
        <p14:creationId xmlns:p14="http://schemas.microsoft.com/office/powerpoint/2010/main" val="6425835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a:t>
            </a:r>
            <a:r>
              <a:rPr lang="zh-CN" altLang="en-US" dirty="0" smtClean="0"/>
              <a:t>驱</a:t>
            </a:r>
            <a:r>
              <a:rPr lang="en-US" altLang="zh-CN" dirty="0" smtClean="0"/>
              <a:t>-T</a:t>
            </a:r>
            <a:r>
              <a:rPr lang="zh-CN" altLang="en-US" dirty="0" smtClean="0"/>
              <a:t>负</a:t>
            </a:r>
            <a:r>
              <a:rPr lang="en-US" altLang="zh-CN" dirty="0" smtClean="0"/>
              <a:t>=J</a:t>
            </a:r>
            <a:r>
              <a:rPr lang="el-GR" altLang="zh-CN" dirty="0" smtClean="0"/>
              <a:t>α</a:t>
            </a:r>
            <a:r>
              <a:rPr lang="en-US" altLang="zh-CN" dirty="0" smtClean="0"/>
              <a:t>=J(</a:t>
            </a:r>
            <a:r>
              <a:rPr lang="en-US" altLang="zh-CN" dirty="0" smtClean="0">
                <a:latin typeface="等线" panose="02010600030101010101" pitchFamily="2" charset="-122"/>
                <a:ea typeface="等线" panose="02010600030101010101" pitchFamily="2" charset="-122"/>
              </a:rPr>
              <a:t>ω-0</a:t>
            </a:r>
            <a:r>
              <a:rPr lang="en-US" altLang="zh-CN" dirty="0" smtClean="0"/>
              <a:t>)/t</a:t>
            </a:r>
            <a:r>
              <a:rPr lang="zh-CN" altLang="en-US" dirty="0" smtClean="0"/>
              <a:t>；</a:t>
            </a:r>
            <a:r>
              <a:rPr lang="en-US" altLang="zh-CN" dirty="0" smtClean="0">
                <a:latin typeface="Times New Roman" panose="02020603050405020304" pitchFamily="18" charset="0"/>
                <a:ea typeface="等线" panose="02010600030101010101" pitchFamily="2" charset="-122"/>
                <a:cs typeface="Times New Roman" panose="02020603050405020304" pitchFamily="18" charset="0"/>
              </a:rPr>
              <a:t>ω=</a:t>
            </a:r>
            <a:r>
              <a:rPr lang="en-US" altLang="zh-CN" dirty="0" err="1" smtClean="0">
                <a:latin typeface="Times New Roman" panose="02020603050405020304" pitchFamily="18" charset="0"/>
                <a:ea typeface="等线" panose="02010600030101010101" pitchFamily="2" charset="-122"/>
                <a:cs typeface="Times New Roman" panose="02020603050405020304" pitchFamily="18" charset="0"/>
              </a:rPr>
              <a:t>60f</a:t>
            </a:r>
            <a:r>
              <a:rPr lang="en-US" altLang="zh-CN" dirty="0" smtClean="0">
                <a:latin typeface="Times New Roman" panose="02020603050405020304" pitchFamily="18" charset="0"/>
                <a:ea typeface="等线" panose="02010600030101010101" pitchFamily="2" charset="-122"/>
                <a:cs typeface="Times New Roman" panose="02020603050405020304" pitchFamily="18" charset="0"/>
              </a:rPr>
              <a:t>/</a:t>
            </a:r>
            <a:r>
              <a:rPr lang="en-US" altLang="zh-CN" dirty="0" err="1" smtClean="0">
                <a:latin typeface="Times New Roman" panose="02020603050405020304" pitchFamily="18" charset="0"/>
                <a:ea typeface="等线" panose="02010600030101010101" pitchFamily="2" charset="-122"/>
                <a:cs typeface="Times New Roman" panose="02020603050405020304" pitchFamily="18" charset="0"/>
              </a:rPr>
              <a:t>mZ</a:t>
            </a:r>
            <a:r>
              <a:rPr lang="en-US" altLang="zh-CN" sz="4000" baseline="-16000" dirty="0" err="1" smtClean="0">
                <a:latin typeface="Times New Roman" panose="02020603050405020304" pitchFamily="18" charset="0"/>
                <a:ea typeface="等线" panose="02010600030101010101" pitchFamily="2" charset="-122"/>
                <a:cs typeface="Times New Roman" panose="02020603050405020304" pitchFamily="18" charset="0"/>
              </a:rPr>
              <a:t>r</a:t>
            </a:r>
            <a:r>
              <a:rPr lang="en-US" altLang="zh-CN" dirty="0" smtClean="0">
                <a:latin typeface="等线" panose="02010600030101010101" pitchFamily="2" charset="-122"/>
                <a:ea typeface="等线" panose="02010600030101010101" pitchFamily="2" charset="-122"/>
              </a:rPr>
              <a:t>;</a:t>
            </a:r>
            <a:r>
              <a:rPr lang="en-US" altLang="zh-CN" baseline="0" dirty="0" smtClean="0">
                <a:latin typeface="等线" panose="02010600030101010101" pitchFamily="2" charset="-122"/>
                <a:ea typeface="等线" panose="02010600030101010101" pitchFamily="2" charset="-122"/>
              </a:rPr>
              <a:t> </a:t>
            </a:r>
            <a:r>
              <a:rPr lang="zh-CN" altLang="en-US" baseline="0" dirty="0" smtClean="0">
                <a:latin typeface="等线" panose="02010600030101010101" pitchFamily="2" charset="-122"/>
                <a:ea typeface="等线" panose="02010600030101010101" pitchFamily="2" charset="-122"/>
              </a:rPr>
              <a:t>惯量越小，频率可以越大；</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39</a:t>
            </a:fld>
            <a:endParaRPr lang="en-US" altLang="zh-CN"/>
          </a:p>
        </p:txBody>
      </p:sp>
    </p:spTree>
    <p:extLst>
      <p:ext uri="{BB962C8B-B14F-4D97-AF65-F5344CB8AC3E}">
        <p14:creationId xmlns:p14="http://schemas.microsoft.com/office/powerpoint/2010/main" val="31988908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K=1</a:t>
            </a:r>
            <a:r>
              <a:rPr lang="zh-CN" altLang="en-US" dirty="0" smtClean="0"/>
              <a:t>，</a:t>
            </a:r>
            <a:r>
              <a:rPr lang="en-US" altLang="zh-CN" dirty="0" smtClean="0"/>
              <a:t>2</a:t>
            </a:r>
            <a:r>
              <a:rPr lang="zh-CN" altLang="en-US" dirty="0" smtClean="0"/>
              <a:t>，</a:t>
            </a:r>
            <a:r>
              <a:rPr lang="en-US" altLang="zh-CN" dirty="0" smtClean="0"/>
              <a:t>3….</a:t>
            </a:r>
            <a:r>
              <a:rPr lang="zh-CN" altLang="en-US" dirty="0" smtClean="0"/>
              <a:t>，即振荡频率是脉冲频率的整数倍时。</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40</a:t>
            </a:fld>
            <a:endParaRPr lang="en-US" altLang="zh-CN"/>
          </a:p>
        </p:txBody>
      </p:sp>
    </p:spTree>
    <p:extLst>
      <p:ext uri="{BB962C8B-B14F-4D97-AF65-F5344CB8AC3E}">
        <p14:creationId xmlns:p14="http://schemas.microsoft.com/office/powerpoint/2010/main" val="699741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单极性：绕组电流只向一个方向流动；</a:t>
            </a:r>
            <a:endParaRPr lang="en-US" altLang="zh-CN" dirty="0" smtClean="0"/>
          </a:p>
          <a:p>
            <a:endParaRPr lang="en-US" altLang="zh-CN" dirty="0" smtClean="0"/>
          </a:p>
          <a:p>
            <a:r>
              <a:rPr lang="zh-CN" altLang="en-US" dirty="0" smtClean="0"/>
              <a:t>由于串联</a:t>
            </a:r>
            <a:r>
              <a:rPr lang="en-US" altLang="zh-CN" dirty="0" smtClean="0"/>
              <a:t>R</a:t>
            </a:r>
            <a:r>
              <a:rPr lang="zh-CN" altLang="en-US" dirty="0" smtClean="0"/>
              <a:t>，电源的效率降低，用这种电源供电的步进电动机启动和运行频率都比较低</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43</a:t>
            </a:fld>
            <a:endParaRPr lang="en-US" altLang="zh-CN"/>
          </a:p>
        </p:txBody>
      </p:sp>
    </p:spTree>
    <p:extLst>
      <p:ext uri="{BB962C8B-B14F-4D97-AF65-F5344CB8AC3E}">
        <p14:creationId xmlns:p14="http://schemas.microsoft.com/office/powerpoint/2010/main" val="2154522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运转非常平滑，可消除在低频段运行时的振荡和噪声</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46</a:t>
            </a:fld>
            <a:endParaRPr lang="en-US" altLang="zh-CN"/>
          </a:p>
        </p:txBody>
      </p:sp>
    </p:spTree>
    <p:extLst>
      <p:ext uri="{BB962C8B-B14F-4D97-AF65-F5344CB8AC3E}">
        <p14:creationId xmlns:p14="http://schemas.microsoft.com/office/powerpoint/2010/main" val="11907601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上海无线电十四厂设计，属于脉冲分配器芯片，需要与驱动电路连接才能推动步进电机。</a:t>
            </a:r>
            <a:r>
              <a:rPr lang="en-US" altLang="zh-CN" dirty="0" smtClean="0"/>
              <a:t>A</a:t>
            </a:r>
            <a:r>
              <a:rPr lang="zh-CN" altLang="en-US" dirty="0" smtClean="0"/>
              <a:t>，</a:t>
            </a:r>
            <a:r>
              <a:rPr lang="en-US" altLang="zh-CN" dirty="0" smtClean="0"/>
              <a:t>B</a:t>
            </a:r>
            <a:r>
              <a:rPr lang="zh-CN" altLang="en-US" dirty="0" smtClean="0"/>
              <a:t>，</a:t>
            </a:r>
            <a:r>
              <a:rPr lang="en-US" altLang="zh-CN" dirty="0" smtClean="0"/>
              <a:t>C</a:t>
            </a:r>
            <a:r>
              <a:rPr lang="zh-CN" altLang="en-US" dirty="0" smtClean="0"/>
              <a:t>作为三个输出，作为步进电机驱动电路的输入。</a:t>
            </a:r>
            <a:r>
              <a:rPr lang="en-US" altLang="zh-CN" dirty="0" err="1" smtClean="0"/>
              <a:t>Jbr</a:t>
            </a:r>
            <a:r>
              <a:rPr lang="zh-CN" altLang="en-US" dirty="0" smtClean="0"/>
              <a:t>右转，</a:t>
            </a:r>
            <a:r>
              <a:rPr lang="en-US" altLang="zh-CN" dirty="0" err="1" smtClean="0"/>
              <a:t>Jbl</a:t>
            </a:r>
            <a:r>
              <a:rPr lang="zh-CN" altLang="en-US" dirty="0" smtClean="0"/>
              <a:t>左转，实现单双六拍；</a:t>
            </a:r>
            <a:r>
              <a:rPr lang="en-US" altLang="zh-CN" dirty="0" smtClean="0"/>
              <a:t>Ja</a:t>
            </a:r>
            <a:r>
              <a:rPr lang="zh-CN" altLang="en-US" dirty="0" smtClean="0"/>
              <a:t>为双三拍；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49</a:t>
            </a:fld>
            <a:endParaRPr lang="en-US" altLang="zh-CN"/>
          </a:p>
        </p:txBody>
      </p:sp>
    </p:spTree>
    <p:extLst>
      <p:ext uri="{BB962C8B-B14F-4D97-AF65-F5344CB8AC3E}">
        <p14:creationId xmlns:p14="http://schemas.microsoft.com/office/powerpoint/2010/main" val="33342090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译码器（变换器）作为脉冲发生器，将走步脉冲、正反转信号、半步</a:t>
            </a:r>
            <a:r>
              <a:rPr lang="en-US" altLang="zh-CN" dirty="0" smtClean="0"/>
              <a:t>/</a:t>
            </a:r>
            <a:r>
              <a:rPr lang="zh-CN" altLang="en-US" dirty="0" smtClean="0"/>
              <a:t>全步综合后产生</a:t>
            </a:r>
            <a:r>
              <a:rPr lang="en-US" altLang="zh-CN" dirty="0" smtClean="0"/>
              <a:t>4</a:t>
            </a:r>
            <a:r>
              <a:rPr lang="zh-CN" altLang="en-US" dirty="0" smtClean="0"/>
              <a:t>个通断信号。</a:t>
            </a:r>
            <a:endParaRPr lang="en-US" altLang="zh-CN" dirty="0" smtClean="0"/>
          </a:p>
          <a:p>
            <a:r>
              <a:rPr lang="zh-CN" altLang="en-US" dirty="0" smtClean="0"/>
              <a:t>斩波器由比较器、振荡器和触发器组成，检测参考电压（或电流），当达到参考值时，将触发器重置并切断输出，到第二个振荡脉冲来之前，输出</a:t>
            </a:r>
            <a:r>
              <a:rPr lang="en-US" altLang="zh-CN" dirty="0" smtClean="0"/>
              <a:t>Q</a:t>
            </a:r>
            <a:r>
              <a:rPr lang="zh-CN" altLang="en-US" dirty="0" smtClean="0"/>
              <a:t>为恒定的</a:t>
            </a:r>
            <a:r>
              <a:rPr lang="en-US" altLang="zh-CN" dirty="0" err="1" smtClean="0"/>
              <a:t>PWM</a:t>
            </a:r>
            <a:r>
              <a:rPr lang="zh-CN" altLang="en-US" dirty="0" smtClean="0"/>
              <a:t>触发信号；振荡器按一定频率形成斩波信号。</a:t>
            </a:r>
            <a:endParaRPr lang="en-US" altLang="zh-CN" dirty="0" smtClean="0"/>
          </a:p>
          <a:p>
            <a:r>
              <a:rPr lang="zh-CN" altLang="en-US" dirty="0" smtClean="0"/>
              <a:t>输出逻辑：综合脉冲发生器和斩波器信号，输出四相信号和禁止信号。</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50</a:t>
            </a:fld>
            <a:endParaRPr lang="en-US" altLang="zh-CN"/>
          </a:p>
        </p:txBody>
      </p:sp>
    </p:spTree>
    <p:extLst>
      <p:ext uri="{BB962C8B-B14F-4D97-AF65-F5344CB8AC3E}">
        <p14:creationId xmlns:p14="http://schemas.microsoft.com/office/powerpoint/2010/main" val="3481560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双极性微步距驱动集成电路。</a:t>
            </a:r>
            <a:r>
              <a:rPr lang="en-US" altLang="zh-CN" dirty="0" smtClean="0"/>
              <a:t>PH</a:t>
            </a:r>
            <a:r>
              <a:rPr lang="zh-CN" altLang="en-US" dirty="0" smtClean="0"/>
              <a:t>为高电平时电流为正方向；电流指令由</a:t>
            </a:r>
            <a:r>
              <a:rPr lang="en-US" altLang="zh-CN" dirty="0" err="1" smtClean="0"/>
              <a:t>D0-D6</a:t>
            </a:r>
            <a:r>
              <a:rPr lang="zh-CN" altLang="en-US" dirty="0" smtClean="0"/>
              <a:t>并行口</a:t>
            </a:r>
            <a:r>
              <a:rPr lang="en-US" altLang="zh-CN" dirty="0" smtClean="0"/>
              <a:t>7</a:t>
            </a:r>
            <a:r>
              <a:rPr lang="zh-CN" altLang="en-US" dirty="0" smtClean="0"/>
              <a:t>位二进制数并经</a:t>
            </a:r>
            <a:r>
              <a:rPr lang="en-US" altLang="zh-CN" dirty="0" smtClean="0"/>
              <a:t>D/A</a:t>
            </a:r>
            <a:r>
              <a:rPr lang="zh-CN" altLang="en-US" dirty="0" smtClean="0"/>
              <a:t>变换给定。</a:t>
            </a:r>
            <a:endParaRPr lang="en-US" altLang="zh-CN" dirty="0" smtClean="0"/>
          </a:p>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52</a:t>
            </a:fld>
            <a:endParaRPr lang="en-US" altLang="zh-CN"/>
          </a:p>
        </p:txBody>
      </p:sp>
    </p:spTree>
    <p:extLst>
      <p:ext uri="{BB962C8B-B14F-4D97-AF65-F5344CB8AC3E}">
        <p14:creationId xmlns:p14="http://schemas.microsoft.com/office/powerpoint/2010/main" val="9383884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反应式步进电机：定子上有绕组、转子由软磁材料组成；结构简单、成本低、步距角小，可达</a:t>
            </a:r>
            <a:r>
              <a:rPr lang="en-US" altLang="zh-CN" dirty="0" smtClean="0"/>
              <a:t>1.2°</a:t>
            </a:r>
            <a:r>
              <a:rPr lang="zh-CN" altLang="en-US" dirty="0" smtClean="0"/>
              <a:t>；</a:t>
            </a:r>
            <a:endParaRPr lang="en-US" altLang="zh-CN" dirty="0" smtClean="0"/>
          </a:p>
          <a:p>
            <a:r>
              <a:rPr lang="zh-CN" altLang="en-US" sz="1200" b="1" i="0" kern="1200" dirty="0" smtClean="0">
                <a:solidFill>
                  <a:schemeClr val="tx1"/>
                </a:solidFill>
                <a:effectLst/>
                <a:latin typeface="Arial" charset="0"/>
                <a:ea typeface="宋体" pitchFamily="2" charset="-122"/>
                <a:cs typeface="+mn-cs"/>
              </a:rPr>
              <a:t>永磁式步进电机：</a:t>
            </a:r>
            <a:r>
              <a:rPr lang="zh-CN" altLang="en-US" sz="1200" b="0" i="0" kern="1200" dirty="0" smtClean="0">
                <a:solidFill>
                  <a:schemeClr val="tx1"/>
                </a:solidFill>
                <a:effectLst/>
                <a:latin typeface="Arial" charset="0"/>
                <a:ea typeface="宋体" pitchFamily="2" charset="-122"/>
                <a:cs typeface="+mn-cs"/>
              </a:rPr>
              <a:t>永磁式步进电机的转子用永磁材料制成。其特点是动态性能好、输出力矩大，但这种电机精度差，步矩角大（一般为</a:t>
            </a:r>
            <a:r>
              <a:rPr lang="en-US" altLang="zh-CN" sz="1200" b="0" i="0" kern="1200" dirty="0" smtClean="0">
                <a:solidFill>
                  <a:schemeClr val="tx1"/>
                </a:solidFill>
                <a:effectLst/>
                <a:latin typeface="Arial" charset="0"/>
                <a:ea typeface="宋体" pitchFamily="2" charset="-122"/>
                <a:cs typeface="+mn-cs"/>
              </a:rPr>
              <a:t>7.5°</a:t>
            </a:r>
            <a:r>
              <a:rPr lang="zh-CN" altLang="en-US" sz="1200" b="0" i="0" kern="1200" dirty="0" smtClean="0">
                <a:solidFill>
                  <a:schemeClr val="tx1"/>
                </a:solidFill>
                <a:effectLst/>
                <a:latin typeface="Arial" charset="0"/>
                <a:ea typeface="宋体" pitchFamily="2" charset="-122"/>
                <a:cs typeface="+mn-cs"/>
              </a:rPr>
              <a:t>或</a:t>
            </a:r>
            <a:r>
              <a:rPr lang="en-US" altLang="zh-CN" sz="1200" b="0" i="0" kern="1200" dirty="0" smtClean="0">
                <a:solidFill>
                  <a:schemeClr val="tx1"/>
                </a:solidFill>
                <a:effectLst/>
                <a:latin typeface="Arial" charset="0"/>
                <a:ea typeface="宋体" pitchFamily="2" charset="-122"/>
                <a:cs typeface="+mn-cs"/>
              </a:rPr>
              <a:t>15°</a:t>
            </a:r>
            <a:r>
              <a:rPr lang="zh-CN" altLang="en-US" sz="1200" b="0" i="0" kern="1200" dirty="0" smtClean="0">
                <a:solidFill>
                  <a:schemeClr val="tx1"/>
                </a:solidFill>
                <a:effectLst/>
                <a:latin typeface="Arial" charset="0"/>
                <a:ea typeface="宋体" pitchFamily="2" charset="-122"/>
                <a:cs typeface="+mn-cs"/>
              </a:rPr>
              <a:t>）</a:t>
            </a:r>
            <a:endParaRPr lang="en-US" altLang="zh-CN" sz="1200" b="0" i="0" kern="1200" dirty="0" smtClean="0">
              <a:solidFill>
                <a:schemeClr val="tx1"/>
              </a:solidFill>
              <a:effectLst/>
              <a:latin typeface="Arial" charset="0"/>
              <a:ea typeface="宋体" pitchFamily="2" charset="-122"/>
              <a:cs typeface="+mn-cs"/>
            </a:endParaRPr>
          </a:p>
          <a:p>
            <a:r>
              <a:rPr lang="zh-CN" altLang="en-US" dirty="0" smtClean="0"/>
              <a:t>混合式步进电机：混合式步进电机综合了反应式和永磁式的优点，其定子上有多相绕组、转子上采用永磁材料，转子和定子上均有多个小齿以提高步矩精度。</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4</a:t>
            </a:fld>
            <a:endParaRPr lang="en-US" altLang="zh-CN"/>
          </a:p>
        </p:txBody>
      </p:sp>
    </p:spTree>
    <p:extLst>
      <p:ext uri="{BB962C8B-B14F-4D97-AF65-F5344CB8AC3E}">
        <p14:creationId xmlns:p14="http://schemas.microsoft.com/office/powerpoint/2010/main" val="13556500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这里的</a:t>
            </a:r>
            <a:r>
              <a:rPr lang="en-US" altLang="zh-CN" dirty="0" smtClean="0"/>
              <a:t>EPROM</a:t>
            </a:r>
            <a:r>
              <a:rPr lang="zh-CN" altLang="en-US" dirty="0" smtClean="0"/>
              <a:t>相当于解码器。</a:t>
            </a:r>
            <a:r>
              <a:rPr lang="en-US" altLang="zh-CN" dirty="0" err="1" smtClean="0"/>
              <a:t>P1.0-P2.1</a:t>
            </a:r>
            <a:r>
              <a:rPr lang="zh-CN" altLang="en-US" dirty="0" smtClean="0"/>
              <a:t>可以选通</a:t>
            </a:r>
            <a:r>
              <a:rPr lang="en-US" altLang="zh-CN" dirty="0" smtClean="0"/>
              <a:t>EPROM</a:t>
            </a:r>
            <a:r>
              <a:rPr lang="zh-CN" altLang="en-US" dirty="0" smtClean="0"/>
              <a:t>的</a:t>
            </a:r>
            <a:r>
              <a:rPr lang="en-US" altLang="zh-CN" dirty="0" smtClean="0"/>
              <a:t>8</a:t>
            </a:r>
            <a:r>
              <a:rPr lang="zh-CN" altLang="en-US" dirty="0" smtClean="0"/>
              <a:t>个地址单元，相当于</a:t>
            </a:r>
            <a:r>
              <a:rPr lang="en-US" altLang="zh-CN" dirty="0" smtClean="0"/>
              <a:t>8</a:t>
            </a:r>
            <a:r>
              <a:rPr lang="zh-CN" altLang="en-US" dirty="0" smtClean="0"/>
              <a:t>种状态。</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56</a:t>
            </a:fld>
            <a:endParaRPr lang="en-US" altLang="zh-CN"/>
          </a:p>
        </p:txBody>
      </p:sp>
    </p:spTree>
    <p:extLst>
      <p:ext uri="{BB962C8B-B14F-4D97-AF65-F5344CB8AC3E}">
        <p14:creationId xmlns:p14="http://schemas.microsoft.com/office/powerpoint/2010/main" val="19945483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单片机到脉冲分配器只有两根线；</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57</a:t>
            </a:fld>
            <a:endParaRPr lang="en-US" altLang="zh-CN"/>
          </a:p>
        </p:txBody>
      </p:sp>
    </p:spTree>
    <p:extLst>
      <p:ext uri="{BB962C8B-B14F-4D97-AF65-F5344CB8AC3E}">
        <p14:creationId xmlns:p14="http://schemas.microsoft.com/office/powerpoint/2010/main" val="2167004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占用</a:t>
            </a:r>
            <a:r>
              <a:rPr lang="en-US" altLang="zh-CN" dirty="0" smtClean="0"/>
              <a:t>CPU</a:t>
            </a:r>
            <a:r>
              <a:rPr lang="zh-CN" altLang="en-US" dirty="0" smtClean="0"/>
              <a:t>比较且不能获得准确的时间，一般用于简单的控制系统；</a:t>
            </a:r>
            <a:endParaRPr lang="en-US" altLang="zh-CN" dirty="0" smtClean="0"/>
          </a:p>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59</a:t>
            </a:fld>
            <a:endParaRPr lang="en-US" altLang="zh-CN"/>
          </a:p>
        </p:txBody>
      </p:sp>
    </p:spTree>
    <p:extLst>
      <p:ext uri="{BB962C8B-B14F-4D97-AF65-F5344CB8AC3E}">
        <p14:creationId xmlns:p14="http://schemas.microsoft.com/office/powerpoint/2010/main" val="15969626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60</a:t>
            </a:fld>
            <a:endParaRPr lang="en-US" altLang="zh-CN"/>
          </a:p>
        </p:txBody>
      </p:sp>
    </p:spTree>
    <p:extLst>
      <p:ext uri="{BB962C8B-B14F-4D97-AF65-F5344CB8AC3E}">
        <p14:creationId xmlns:p14="http://schemas.microsoft.com/office/powerpoint/2010/main" val="2060374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惯频特性，矩频特性；</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62</a:t>
            </a:fld>
            <a:endParaRPr lang="en-US" altLang="zh-CN"/>
          </a:p>
        </p:txBody>
      </p:sp>
    </p:spTree>
    <p:extLst>
      <p:ext uri="{BB962C8B-B14F-4D97-AF65-F5344CB8AC3E}">
        <p14:creationId xmlns:p14="http://schemas.microsoft.com/office/powerpoint/2010/main" val="12000584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纵坐标代表速度，横坐标是时间；</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64</a:t>
            </a:fld>
            <a:endParaRPr lang="en-US" altLang="zh-CN"/>
          </a:p>
        </p:txBody>
      </p:sp>
    </p:spTree>
    <p:extLst>
      <p:ext uri="{BB962C8B-B14F-4D97-AF65-F5344CB8AC3E}">
        <p14:creationId xmlns:p14="http://schemas.microsoft.com/office/powerpoint/2010/main" val="3203955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由霍尔元件实现无刷换相；最常用的直线电机类型是平板式、</a:t>
            </a:r>
            <a:r>
              <a:rPr lang="en-US" altLang="zh-CN" dirty="0" smtClean="0"/>
              <a:t>U </a:t>
            </a:r>
            <a:r>
              <a:rPr lang="zh-CN" altLang="en-US" dirty="0" smtClean="0"/>
              <a:t>型槽式和管式；</a:t>
            </a:r>
            <a:endParaRPr lang="en-US" altLang="zh-CN" dirty="0" smtClean="0"/>
          </a:p>
          <a:p>
            <a:r>
              <a:rPr lang="zh-CN" altLang="en-US" dirty="0" smtClean="0"/>
              <a:t>直线电机系统可以是磁轨动或推力线圈动（大部分定位系统应用是磁轨固定，推力线圈动）。用推力线圈运动的电机，推力线圈的重量和负载比很小。然而，需要高柔性线缆及其管理系统。</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68</a:t>
            </a:fld>
            <a:endParaRPr lang="en-US" altLang="zh-CN"/>
          </a:p>
        </p:txBody>
      </p:sp>
    </p:spTree>
    <p:extLst>
      <p:ext uri="{BB962C8B-B14F-4D97-AF65-F5344CB8AC3E}">
        <p14:creationId xmlns:p14="http://schemas.microsoft.com/office/powerpoint/2010/main" val="2373211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每次只有一相通电，容易使转子在平衡位置上发生振荡，稳定性不好。而且在转换时，由于一相断电时，另一相刚开始通电，易失步（指不能严格地对应一个脉冲转一步），因而不常采用这种通电方式。</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6</a:t>
            </a:fld>
            <a:endParaRPr lang="en-US" altLang="zh-CN"/>
          </a:p>
        </p:txBody>
      </p:sp>
    </p:spTree>
    <p:extLst>
      <p:ext uri="{BB962C8B-B14F-4D97-AF65-F5344CB8AC3E}">
        <p14:creationId xmlns:p14="http://schemas.microsoft.com/office/powerpoint/2010/main" val="731681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双拍比单拍力矩大。</a:t>
            </a:r>
            <a:r>
              <a:rPr lang="en-US" altLang="zh-CN" dirty="0" smtClean="0"/>
              <a:t>This is the usual method for full-step driving the motor. Two phases are always on so the motor will provide its maximum rated torque. As soon as one phase is turned off, another one is turned on. Single phase and two phase-on full step are </a:t>
            </a:r>
            <a:r>
              <a:rPr lang="en-US" altLang="zh-CN" b="1" dirty="0" smtClean="0">
                <a:solidFill>
                  <a:srgbClr val="FF0000"/>
                </a:solidFill>
              </a:rPr>
              <a:t>both one and the same</a:t>
            </a:r>
            <a:r>
              <a:rPr lang="zh-CN" altLang="en-US" b="1" dirty="0" smtClean="0">
                <a:solidFill>
                  <a:srgbClr val="FF0000"/>
                </a:solidFill>
              </a:rPr>
              <a:t>（都是一样的）</a:t>
            </a:r>
            <a:r>
              <a:rPr lang="en-US" altLang="zh-CN" dirty="0" smtClean="0"/>
              <a:t>, with same number of steps but difference in torque.</a:t>
            </a:r>
          </a:p>
          <a:p>
            <a:r>
              <a:rPr lang="zh-CN" altLang="en-US" dirty="0" smtClean="0"/>
              <a:t>这种通电方式由于两相同时通电，转子受到的感应力矩大，静态误差小，定位精度高，而且转换时始终有一相通电，可以工作稳定，不易失步</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7</a:t>
            </a:fld>
            <a:endParaRPr lang="en-US" altLang="zh-CN"/>
          </a:p>
        </p:txBody>
      </p:sp>
    </p:spTree>
    <p:extLst>
      <p:ext uri="{BB962C8B-B14F-4D97-AF65-F5344CB8AC3E}">
        <p14:creationId xmlns:p14="http://schemas.microsoft.com/office/powerpoint/2010/main" val="9251217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8</a:t>
            </a:fld>
            <a:endParaRPr lang="en-US" altLang="zh-CN"/>
          </a:p>
        </p:txBody>
      </p:sp>
    </p:spTree>
    <p:extLst>
      <p:ext uri="{BB962C8B-B14F-4D97-AF65-F5344CB8AC3E}">
        <p14:creationId xmlns:p14="http://schemas.microsoft.com/office/powerpoint/2010/main" val="1764259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In animated figure shown above, if we change it to half-stepping, then it will take 8 steps to rotate by 1 teeth position. So there will be 25×8 = 200 steps per full rotation and each step will be 360/200 = 1.8°. Its angle per step is half of the full step.</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10</a:t>
            </a:fld>
            <a:endParaRPr lang="en-US" altLang="zh-CN"/>
          </a:p>
        </p:txBody>
      </p:sp>
    </p:spTree>
    <p:extLst>
      <p:ext uri="{BB962C8B-B14F-4D97-AF65-F5344CB8AC3E}">
        <p14:creationId xmlns:p14="http://schemas.microsoft.com/office/powerpoint/2010/main" val="1634871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因为电流大小不同，将会导致线圈产生的磁场强度不同，从而导致转子的平衡位置发生变化，这就是微步驱动的原理。</a:t>
            </a:r>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11</a:t>
            </a:fld>
            <a:endParaRPr lang="en-US" altLang="zh-CN"/>
          </a:p>
        </p:txBody>
      </p:sp>
    </p:spTree>
    <p:extLst>
      <p:ext uri="{BB962C8B-B14F-4D97-AF65-F5344CB8AC3E}">
        <p14:creationId xmlns:p14="http://schemas.microsoft.com/office/powerpoint/2010/main" val="2467581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五定子、轴向分相反应式伺服步进电机的结构。步进电机的定子和转子在轴向分为五段，每一段都形成独立的一相定子铁心、定子绕组和转子。各段定子铁心形如内齿轮，由硅钢片叠成。转子形如外齿轮，也由硅钢片制成。各段定子上的齿在圆周方向均匀分布，彼此之间错开</a:t>
            </a:r>
            <a:r>
              <a:rPr lang="en-US" altLang="zh-CN" dirty="0" smtClean="0"/>
              <a:t>1/5</a:t>
            </a:r>
            <a:r>
              <a:rPr lang="zh-CN" altLang="en-US" dirty="0" smtClean="0"/>
              <a:t>齿距，其转子齿彼此不错位。当设置在定子铁心环形槽内的定子绕组通电时，形成一相环形绕组。</a:t>
            </a:r>
            <a:r>
              <a:rPr lang="en-US" altLang="zh-CN" dirty="0" smtClean="0"/>
              <a:t>(</a:t>
            </a:r>
            <a:r>
              <a:rPr lang="zh-CN" altLang="en-US" dirty="0" smtClean="0"/>
              <a:t>对步进电机，如果脉冲频率过高，磁反应跟不上电信号变化，就会出现启动堵转或丢步，需采用“加减速”启动方法，基础频率和跳变频率</a:t>
            </a:r>
            <a:r>
              <a:rPr lang="en-US" altLang="zh-CN" dirty="0" smtClean="0"/>
              <a:t>)</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4CB2329D-6A65-4B04-B025-1C9092A0FA97}" type="slidenum">
              <a:rPr lang="en-US" altLang="zh-CN" smtClean="0"/>
              <a:pPr>
                <a:defRPr/>
              </a:pPr>
              <a:t>14</a:t>
            </a:fld>
            <a:endParaRPr lang="en-US" altLang="zh-CN"/>
          </a:p>
        </p:txBody>
      </p:sp>
    </p:spTree>
    <p:extLst>
      <p:ext uri="{BB962C8B-B14F-4D97-AF65-F5344CB8AC3E}">
        <p14:creationId xmlns:p14="http://schemas.microsoft.com/office/powerpoint/2010/main" val="1080086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6" name="Rectangle 6"/>
          <p:cNvSpPr>
            <a:spLocks noGrp="1" noChangeArrowheads="1"/>
          </p:cNvSpPr>
          <p:nvPr>
            <p:ph type="sldNum" sz="quarter" idx="12"/>
          </p:nvPr>
        </p:nvSpPr>
        <p:spPr>
          <a:ln/>
        </p:spPr>
        <p:txBody>
          <a:bodyPr/>
          <a:lstStyle>
            <a:lvl1pPr>
              <a:defRPr/>
            </a:lvl1pPr>
          </a:lstStyle>
          <a:p>
            <a:pPr>
              <a:defRPr/>
            </a:pPr>
            <a:fld id="{403363A6-9678-4C72-A118-051AAA6124EB}" type="slidenum">
              <a:rPr lang="en-US" altLang="zh-CN"/>
              <a:pPr>
                <a:defRPr/>
              </a:pPr>
              <a:t>‹#›</a:t>
            </a:fld>
            <a:endParaRPr lang="en-US" altLang="zh-CN"/>
          </a:p>
        </p:txBody>
      </p:sp>
    </p:spTree>
    <p:extLst>
      <p:ext uri="{BB962C8B-B14F-4D97-AF65-F5344CB8AC3E}">
        <p14:creationId xmlns:p14="http://schemas.microsoft.com/office/powerpoint/2010/main" val="2077187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A8885BA-6AA8-4CB3-9D3A-D70849B0E736}" type="slidenum">
              <a:rPr lang="en-US" altLang="zh-CN"/>
              <a:pPr>
                <a:defRPr/>
              </a:pPr>
              <a:t>‹#›</a:t>
            </a:fld>
            <a:endParaRPr lang="en-US" altLang="zh-CN"/>
          </a:p>
        </p:txBody>
      </p:sp>
    </p:spTree>
    <p:extLst>
      <p:ext uri="{BB962C8B-B14F-4D97-AF65-F5344CB8AC3E}">
        <p14:creationId xmlns:p14="http://schemas.microsoft.com/office/powerpoint/2010/main" val="15846393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9F17681-7D84-4757-A828-716960B6E744}" type="slidenum">
              <a:rPr lang="en-US" altLang="zh-CN"/>
              <a:pPr>
                <a:defRPr/>
              </a:pPr>
              <a:t>‹#›</a:t>
            </a:fld>
            <a:endParaRPr lang="en-US" altLang="zh-CN"/>
          </a:p>
        </p:txBody>
      </p:sp>
    </p:spTree>
    <p:extLst>
      <p:ext uri="{BB962C8B-B14F-4D97-AF65-F5344CB8AC3E}">
        <p14:creationId xmlns:p14="http://schemas.microsoft.com/office/powerpoint/2010/main" val="18524771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A1E5691-DC86-4D03-80FE-4236FE677029}" type="slidenum">
              <a:rPr lang="en-US" altLang="zh-CN"/>
              <a:pPr>
                <a:defRPr/>
              </a:pPr>
              <a:t>‹#›</a:t>
            </a:fld>
            <a:endParaRPr lang="en-US" altLang="zh-CN"/>
          </a:p>
        </p:txBody>
      </p:sp>
    </p:spTree>
    <p:extLst>
      <p:ext uri="{BB962C8B-B14F-4D97-AF65-F5344CB8AC3E}">
        <p14:creationId xmlns:p14="http://schemas.microsoft.com/office/powerpoint/2010/main" val="3477287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1DB56A4-143A-4EA4-86DF-44C22342D0BC}" type="slidenum">
              <a:rPr lang="en-US" altLang="zh-CN"/>
              <a:pPr>
                <a:defRPr/>
              </a:pPr>
              <a:t>‹#›</a:t>
            </a:fld>
            <a:endParaRPr lang="en-US" altLang="zh-CN"/>
          </a:p>
        </p:txBody>
      </p:sp>
    </p:spTree>
    <p:extLst>
      <p:ext uri="{BB962C8B-B14F-4D97-AF65-F5344CB8AC3E}">
        <p14:creationId xmlns:p14="http://schemas.microsoft.com/office/powerpoint/2010/main" val="3138749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2D7AF4F-82AD-4DBA-BDB7-C0AB2D7D2652}" type="slidenum">
              <a:rPr lang="en-US" altLang="zh-CN"/>
              <a:pPr>
                <a:defRPr/>
              </a:pPr>
              <a:t>‹#›</a:t>
            </a:fld>
            <a:endParaRPr lang="en-US" altLang="zh-CN"/>
          </a:p>
        </p:txBody>
      </p:sp>
    </p:spTree>
    <p:extLst>
      <p:ext uri="{BB962C8B-B14F-4D97-AF65-F5344CB8AC3E}">
        <p14:creationId xmlns:p14="http://schemas.microsoft.com/office/powerpoint/2010/main" val="9471752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A70E20C-BE59-4F14-9A84-7DCAA3176115}" type="slidenum">
              <a:rPr lang="en-US" altLang="zh-CN"/>
              <a:pPr>
                <a:defRPr/>
              </a:pPr>
              <a:t>‹#›</a:t>
            </a:fld>
            <a:endParaRPr lang="en-US" altLang="zh-CN"/>
          </a:p>
        </p:txBody>
      </p:sp>
    </p:spTree>
    <p:extLst>
      <p:ext uri="{BB962C8B-B14F-4D97-AF65-F5344CB8AC3E}">
        <p14:creationId xmlns:p14="http://schemas.microsoft.com/office/powerpoint/2010/main" val="6437504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E733DAF-891F-4ADA-9F83-3B702F2D39B2}" type="slidenum">
              <a:rPr lang="en-US" altLang="zh-CN"/>
              <a:pPr>
                <a:defRPr/>
              </a:pPr>
              <a:t>‹#›</a:t>
            </a:fld>
            <a:endParaRPr lang="en-US" altLang="zh-CN"/>
          </a:p>
        </p:txBody>
      </p:sp>
    </p:spTree>
    <p:extLst>
      <p:ext uri="{BB962C8B-B14F-4D97-AF65-F5344CB8AC3E}">
        <p14:creationId xmlns:p14="http://schemas.microsoft.com/office/powerpoint/2010/main" val="3260424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FA478EB9-D749-4B6C-8225-242A4DBC4F57}" type="slidenum">
              <a:rPr lang="en-US" altLang="zh-CN"/>
              <a:pPr>
                <a:defRPr/>
              </a:pPr>
              <a:t>‹#›</a:t>
            </a:fld>
            <a:endParaRPr lang="en-US" altLang="zh-CN"/>
          </a:p>
        </p:txBody>
      </p:sp>
    </p:spTree>
    <p:extLst>
      <p:ext uri="{BB962C8B-B14F-4D97-AF65-F5344CB8AC3E}">
        <p14:creationId xmlns:p14="http://schemas.microsoft.com/office/powerpoint/2010/main" val="2569044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50AF888-E242-4F91-A6EE-A749EDC85A66}" type="slidenum">
              <a:rPr lang="en-US" altLang="zh-CN"/>
              <a:pPr>
                <a:defRPr/>
              </a:pPr>
              <a:t>‹#›</a:t>
            </a:fld>
            <a:endParaRPr lang="en-US" altLang="zh-CN"/>
          </a:p>
        </p:txBody>
      </p:sp>
    </p:spTree>
    <p:extLst>
      <p:ext uri="{BB962C8B-B14F-4D97-AF65-F5344CB8AC3E}">
        <p14:creationId xmlns:p14="http://schemas.microsoft.com/office/powerpoint/2010/main" val="18348831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F45930F-6ED5-4DAF-B09A-D2522B74286F}" type="slidenum">
              <a:rPr lang="en-US" altLang="zh-CN"/>
              <a:pPr>
                <a:defRPr/>
              </a:pPr>
              <a:t>‹#›</a:t>
            </a:fld>
            <a:endParaRPr lang="en-US" altLang="zh-CN"/>
          </a:p>
        </p:txBody>
      </p:sp>
    </p:spTree>
    <p:extLst>
      <p:ext uri="{BB962C8B-B14F-4D97-AF65-F5344CB8AC3E}">
        <p14:creationId xmlns:p14="http://schemas.microsoft.com/office/powerpoint/2010/main" val="257197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59C0C5-0707-4ADB-BE3B-45C99E9FC3D6}" type="slidenum">
              <a:rPr lang="en-US" altLang="zh-CN"/>
              <a:pPr>
                <a:defRPr/>
              </a:pPr>
              <a:t>‹#›</a:t>
            </a:fld>
            <a:endParaRPr lang="en-US" altLang="zh-CN"/>
          </a:p>
        </p:txBody>
      </p:sp>
    </p:spTree>
    <p:extLst>
      <p:ext uri="{BB962C8B-B14F-4D97-AF65-F5344CB8AC3E}">
        <p14:creationId xmlns:p14="http://schemas.microsoft.com/office/powerpoint/2010/main" val="3226366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E8F2E352-F32E-4192-9A59-73915D833439}" type="slidenum">
              <a:rPr lang="en-US" altLang="zh-CN"/>
              <a:pPr>
                <a:defRPr/>
              </a:pPr>
              <a:t>‹#›</a:t>
            </a:fld>
            <a:endParaRPr lang="en-US" altLang="zh-CN"/>
          </a:p>
        </p:txBody>
      </p:sp>
    </p:spTree>
    <p:extLst>
      <p:ext uri="{BB962C8B-B14F-4D97-AF65-F5344CB8AC3E}">
        <p14:creationId xmlns:p14="http://schemas.microsoft.com/office/powerpoint/2010/main" val="388960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5F93CC3-3FB5-4528-9D70-47A3EC02B6AC}" type="slidenum">
              <a:rPr lang="en-US" altLang="zh-CN"/>
              <a:pPr>
                <a:defRPr/>
              </a:pPr>
              <a:t>‹#›</a:t>
            </a:fld>
            <a:endParaRPr lang="en-US" altLang="zh-CN"/>
          </a:p>
        </p:txBody>
      </p:sp>
    </p:spTree>
    <p:extLst>
      <p:ext uri="{BB962C8B-B14F-4D97-AF65-F5344CB8AC3E}">
        <p14:creationId xmlns:p14="http://schemas.microsoft.com/office/powerpoint/2010/main" val="26122713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CA21E69-8181-4B1C-8465-48DAE4DB96E6}" type="slidenum">
              <a:rPr lang="en-US" altLang="zh-CN"/>
              <a:pPr>
                <a:defRPr/>
              </a:pPr>
              <a:t>‹#›</a:t>
            </a:fld>
            <a:endParaRPr lang="en-US" altLang="zh-CN"/>
          </a:p>
        </p:txBody>
      </p:sp>
    </p:spTree>
    <p:extLst>
      <p:ext uri="{BB962C8B-B14F-4D97-AF65-F5344CB8AC3E}">
        <p14:creationId xmlns:p14="http://schemas.microsoft.com/office/powerpoint/2010/main" val="20242786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285B56B-51D4-420C-86EF-E9DBCF60C9E2}" type="slidenum">
              <a:rPr lang="en-US" altLang="zh-CN"/>
              <a:pPr>
                <a:defRPr/>
              </a:pPr>
              <a:t>‹#›</a:t>
            </a:fld>
            <a:endParaRPr lang="en-US" altLang="zh-CN"/>
          </a:p>
        </p:txBody>
      </p:sp>
    </p:spTree>
    <p:extLst>
      <p:ext uri="{BB962C8B-B14F-4D97-AF65-F5344CB8AC3E}">
        <p14:creationId xmlns:p14="http://schemas.microsoft.com/office/powerpoint/2010/main" val="3968195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AC22600-9B5F-4B08-878B-351C37AEF587}" type="slidenum">
              <a:rPr lang="en-US" altLang="zh-CN"/>
              <a:pPr>
                <a:defRPr/>
              </a:pPr>
              <a:t>‹#›</a:t>
            </a:fld>
            <a:endParaRPr lang="en-US" altLang="zh-CN"/>
          </a:p>
        </p:txBody>
      </p:sp>
    </p:spTree>
    <p:extLst>
      <p:ext uri="{BB962C8B-B14F-4D97-AF65-F5344CB8AC3E}">
        <p14:creationId xmlns:p14="http://schemas.microsoft.com/office/powerpoint/2010/main" val="3706415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B718708-1D88-4133-A5B5-5BE21AFB795A}" type="slidenum">
              <a:rPr lang="en-US" altLang="zh-CN"/>
              <a:pPr>
                <a:defRPr/>
              </a:pPr>
              <a:t>‹#›</a:t>
            </a:fld>
            <a:endParaRPr lang="en-US" altLang="zh-CN"/>
          </a:p>
        </p:txBody>
      </p:sp>
    </p:spTree>
    <p:extLst>
      <p:ext uri="{BB962C8B-B14F-4D97-AF65-F5344CB8AC3E}">
        <p14:creationId xmlns:p14="http://schemas.microsoft.com/office/powerpoint/2010/main" val="21511984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0" name="Rectangle 6"/>
          <p:cNvSpPr>
            <a:spLocks noGrp="1" noChangeArrowheads="1"/>
          </p:cNvSpPr>
          <p:nvPr>
            <p:ph type="sldNum" sz="quarter" idx="4"/>
          </p:nvPr>
        </p:nvSpPr>
        <p:spPr bwMode="auto">
          <a:xfrm>
            <a:off x="8316416" y="6245225"/>
            <a:ext cx="576064"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885CF0E-1CEA-4A81-BCB4-6515EF199D91}" type="slidenum">
              <a:rPr lang="en-US" altLang="zh-CN"/>
              <a:pPr>
                <a:defRPr/>
              </a:pPr>
              <a:t>‹#›</a:t>
            </a:fld>
            <a:endParaRPr lang="en-US" altLang="zh-CN"/>
          </a:p>
        </p:txBody>
      </p:sp>
      <p:cxnSp>
        <p:nvCxnSpPr>
          <p:cNvPr id="3" name="直接连接符 2"/>
          <p:cNvCxnSpPr/>
          <p:nvPr userDrawn="1"/>
        </p:nvCxnSpPr>
        <p:spPr>
          <a:xfrm>
            <a:off x="179512" y="836712"/>
            <a:ext cx="8424936"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1" r:id="rId1"/>
    <p:sldLayoutId id="2147483655" r:id="rId2"/>
    <p:sldLayoutId id="2147483656" r:id="rId3"/>
    <p:sldLayoutId id="2147483657" r:id="rId4"/>
    <p:sldLayoutId id="2147483658" r:id="rId5"/>
    <p:sldLayoutId id="2147483659" r:id="rId6"/>
    <p:sldLayoutId id="2147483660" r:id="rId7"/>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81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A35321F-28D1-401B-A5B7-3E78B6DD1C95}"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2.wmf"/><Relationship Id="rId5" Type="http://schemas.openxmlformats.org/officeDocument/2006/relationships/oleObject" Target="../embeddings/oleObject2.bin"/><Relationship Id="rId4" Type="http://schemas.openxmlformats.org/officeDocument/2006/relationships/image" Target="../media/image11.wmf"/></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14.png"/><Relationship Id="rId7" Type="http://schemas.openxmlformats.org/officeDocument/2006/relationships/image" Target="../media/image17.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customXml" Target="../ink/ink1.xml"/><Relationship Id="rId5" Type="http://schemas.openxmlformats.org/officeDocument/2006/relationships/image" Target="../media/image16.png"/><Relationship Id="rId4" Type="http://schemas.openxmlformats.org/officeDocument/2006/relationships/image" Target="../media/image15.jpeg"/><Relationship Id="rId9"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customXml" Target="../ink/ink5.xml"/><Relationship Id="rId13" Type="http://schemas.openxmlformats.org/officeDocument/2006/relationships/image" Target="../media/image23.emf"/><Relationship Id="rId3" Type="http://schemas.openxmlformats.org/officeDocument/2006/relationships/image" Target="../media/image18.jpeg"/><Relationship Id="rId7" Type="http://schemas.openxmlformats.org/officeDocument/2006/relationships/image" Target="../media/image20.emf"/><Relationship Id="rId12" Type="http://schemas.openxmlformats.org/officeDocument/2006/relationships/customXml" Target="../ink/ink7.xm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customXml" Target="../ink/ink4.xml"/><Relationship Id="rId11" Type="http://schemas.openxmlformats.org/officeDocument/2006/relationships/image" Target="../media/image22.emf"/><Relationship Id="rId5" Type="http://schemas.openxmlformats.org/officeDocument/2006/relationships/image" Target="../media/image19.emf"/><Relationship Id="rId10" Type="http://schemas.openxmlformats.org/officeDocument/2006/relationships/customXml" Target="../ink/ink6.xml"/><Relationship Id="rId4" Type="http://schemas.openxmlformats.org/officeDocument/2006/relationships/customXml" Target="../ink/ink3.xml"/><Relationship Id="rId9" Type="http://schemas.openxmlformats.org/officeDocument/2006/relationships/image" Target="../media/image21.emf"/></Relationships>
</file>

<file path=ppt/slides/_rels/slide17.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9.jpeg"/><Relationship Id="rId5" Type="http://schemas.openxmlformats.org/officeDocument/2006/relationships/image" Target="../media/image34.emf"/><Relationship Id="rId4" Type="http://schemas.openxmlformats.org/officeDocument/2006/relationships/customXml" Target="../ink/ink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31.png"/><Relationship Id="rId5" Type="http://schemas.openxmlformats.org/officeDocument/2006/relationships/image" Target="../media/image30.w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34.wmf"/><Relationship Id="rId5" Type="http://schemas.openxmlformats.org/officeDocument/2006/relationships/oleObject" Target="../embeddings/oleObject5.bin"/><Relationship Id="rId4" Type="http://schemas.openxmlformats.org/officeDocument/2006/relationships/image" Target="../media/image33.wmf"/><Relationship Id="rId9"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image" Target="../media/image39.jpeg"/><Relationship Id="rId7" Type="http://schemas.openxmlformats.org/officeDocument/2006/relationships/image" Target="../media/image38.wmf"/><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image" Target="../media/image37.wmf"/><Relationship Id="rId4"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3.xml"/><Relationship Id="rId1" Type="http://schemas.openxmlformats.org/officeDocument/2006/relationships/vmlDrawing" Target="../drawings/vmlDrawing5.vml"/><Relationship Id="rId6" Type="http://schemas.openxmlformats.org/officeDocument/2006/relationships/image" Target="../media/image41.wmf"/><Relationship Id="rId5" Type="http://schemas.openxmlformats.org/officeDocument/2006/relationships/oleObject" Target="../embeddings/oleObject10.bin"/><Relationship Id="rId4" Type="http://schemas.openxmlformats.org/officeDocument/2006/relationships/image" Target="../media/image40.wmf"/><Relationship Id="rId9" Type="http://schemas.openxmlformats.org/officeDocument/2006/relationships/image" Target="../media/image4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8" Type="http://schemas.openxmlformats.org/officeDocument/2006/relationships/image" Target="../media/image47.wmf"/><Relationship Id="rId13" Type="http://schemas.openxmlformats.org/officeDocument/2006/relationships/customXml" Target="../ink/ink9.xml"/><Relationship Id="rId18" Type="http://schemas.openxmlformats.org/officeDocument/2006/relationships/image" Target="../media/image59.emf"/><Relationship Id="rId3" Type="http://schemas.openxmlformats.org/officeDocument/2006/relationships/notesSlide" Target="../notesSlides/notesSlide17.xml"/><Relationship Id="rId7" Type="http://schemas.openxmlformats.org/officeDocument/2006/relationships/oleObject" Target="../embeddings/oleObject13.bin"/><Relationship Id="rId12" Type="http://schemas.openxmlformats.org/officeDocument/2006/relationships/image" Target="../media/image49.wmf"/><Relationship Id="rId17" Type="http://schemas.openxmlformats.org/officeDocument/2006/relationships/customXml" Target="../ink/ink11.xml"/><Relationship Id="rId2" Type="http://schemas.openxmlformats.org/officeDocument/2006/relationships/slideLayout" Target="../slideLayouts/slideLayout3.xml"/><Relationship Id="rId16" Type="http://schemas.openxmlformats.org/officeDocument/2006/relationships/image" Target="../media/image58.emf"/><Relationship Id="rId1" Type="http://schemas.openxmlformats.org/officeDocument/2006/relationships/vmlDrawing" Target="../drawings/vmlDrawing6.vml"/><Relationship Id="rId6" Type="http://schemas.openxmlformats.org/officeDocument/2006/relationships/image" Target="../media/image46.wmf"/><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customXml" Target="../ink/ink10.xml"/><Relationship Id="rId10" Type="http://schemas.openxmlformats.org/officeDocument/2006/relationships/image" Target="../media/image48.wmf"/><Relationship Id="rId4" Type="http://schemas.openxmlformats.org/officeDocument/2006/relationships/image" Target="../media/image50.png"/><Relationship Id="rId9" Type="http://schemas.openxmlformats.org/officeDocument/2006/relationships/oleObject" Target="../embeddings/oleObject14.bin"/><Relationship Id="rId14" Type="http://schemas.openxmlformats.org/officeDocument/2006/relationships/image" Target="../media/image57.emf"/></Relationships>
</file>

<file path=ppt/slides/_rels/slide34.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notesSlide" Target="../notesSlides/notesSlide18.xml"/><Relationship Id="rId7" Type="http://schemas.openxmlformats.org/officeDocument/2006/relationships/oleObject" Target="../embeddings/oleObject12.bin"/><Relationship Id="rId2" Type="http://schemas.openxmlformats.org/officeDocument/2006/relationships/slideLayout" Target="../slideLayouts/slideLayout3.xml"/><Relationship Id="rId1" Type="http://schemas.openxmlformats.org/officeDocument/2006/relationships/vmlDrawing" Target="../drawings/vmlDrawing7.vml"/><Relationship Id="rId6" Type="http://schemas.openxmlformats.org/officeDocument/2006/relationships/image" Target="../media/image50.png"/><Relationship Id="rId11" Type="http://schemas.openxmlformats.org/officeDocument/2006/relationships/image" Target="../media/image52.emf"/><Relationship Id="rId5" Type="http://schemas.openxmlformats.org/officeDocument/2006/relationships/image" Target="../media/image51.wmf"/><Relationship Id="rId10" Type="http://schemas.openxmlformats.org/officeDocument/2006/relationships/image" Target="../media/image47.wmf"/><Relationship Id="rId4" Type="http://schemas.openxmlformats.org/officeDocument/2006/relationships/oleObject" Target="../embeddings/oleObject16.bin"/><Relationship Id="rId9" Type="http://schemas.openxmlformats.org/officeDocument/2006/relationships/oleObject" Target="../embeddings/oleObject17.bin"/></Relationships>
</file>

<file path=ppt/slides/_rels/slide35.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notesSlide" Target="../notesSlides/notesSlide19.xml"/><Relationship Id="rId7" Type="http://schemas.openxmlformats.org/officeDocument/2006/relationships/oleObject" Target="../embeddings/oleObject19.bin"/><Relationship Id="rId2" Type="http://schemas.openxmlformats.org/officeDocument/2006/relationships/slideLayout" Target="../slideLayouts/slideLayout3.xml"/><Relationship Id="rId1" Type="http://schemas.openxmlformats.org/officeDocument/2006/relationships/vmlDrawing" Target="../drawings/vmlDrawing8.vml"/><Relationship Id="rId6" Type="http://schemas.openxmlformats.org/officeDocument/2006/relationships/image" Target="../media/image55.jpeg"/><Relationship Id="rId5" Type="http://schemas.openxmlformats.org/officeDocument/2006/relationships/image" Target="../media/image53.wmf"/><Relationship Id="rId4" Type="http://schemas.openxmlformats.org/officeDocument/2006/relationships/oleObject" Target="../embeddings/oleObject18.bin"/></Relationships>
</file>

<file path=ppt/slides/_rels/slide36.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notesSlide" Target="../notesSlides/notesSlide20.xml"/><Relationship Id="rId7" Type="http://schemas.openxmlformats.org/officeDocument/2006/relationships/oleObject" Target="../embeddings/oleObject21.bin"/><Relationship Id="rId2" Type="http://schemas.openxmlformats.org/officeDocument/2006/relationships/slideLayout" Target="../slideLayouts/slideLayout3.xml"/><Relationship Id="rId1" Type="http://schemas.openxmlformats.org/officeDocument/2006/relationships/vmlDrawing" Target="../drawings/vmlDrawing9.vml"/><Relationship Id="rId6" Type="http://schemas.openxmlformats.org/officeDocument/2006/relationships/image" Target="../media/image56.wmf"/><Relationship Id="rId5" Type="http://schemas.openxmlformats.org/officeDocument/2006/relationships/oleObject" Target="../embeddings/oleObject20.bin"/><Relationship Id="rId4" Type="http://schemas.openxmlformats.org/officeDocument/2006/relationships/image" Target="../media/image55.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jpg"/><Relationship Id="rId1" Type="http://schemas.openxmlformats.org/officeDocument/2006/relationships/slideLayout" Target="../slideLayouts/slideLayout3.xml"/><Relationship Id="rId6" Type="http://schemas.openxmlformats.org/officeDocument/2006/relationships/image" Target="../media/image84.emf"/><Relationship Id="rId5" Type="http://schemas.openxmlformats.org/officeDocument/2006/relationships/customXml" Target="../ink/ink12.xml"/><Relationship Id="rId4" Type="http://schemas.openxmlformats.org/officeDocument/2006/relationships/image" Target="../media/image74.jpg"/></Relationships>
</file>

<file path=ppt/slides/_rels/slide5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vmlDrawing" Target="../drawings/vmlDrawing10.vml"/><Relationship Id="rId5" Type="http://schemas.openxmlformats.org/officeDocument/2006/relationships/image" Target="../media/image80.wmf"/><Relationship Id="rId4" Type="http://schemas.openxmlformats.org/officeDocument/2006/relationships/oleObject" Target="../embeddings/oleObject22.bin"/></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84.jpeg"/><Relationship Id="rId7" Type="http://schemas.openxmlformats.org/officeDocument/2006/relationships/image" Target="../media/image83.wmf"/><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82.wmf"/><Relationship Id="rId4" Type="http://schemas.openxmlformats.org/officeDocument/2006/relationships/oleObject" Target="../embeddings/oleObject23.bin"/><Relationship Id="rId9" Type="http://schemas.openxmlformats.org/officeDocument/2006/relationships/image" Target="../media/image94.emf"/></Relationships>
</file>

<file path=ppt/slides/_rels/slide66.xml.rels><?xml version="1.0" encoding="UTF-8" standalone="yes"?>
<Relationships xmlns="http://schemas.openxmlformats.org/package/2006/relationships"><Relationship Id="rId8" Type="http://schemas.openxmlformats.org/officeDocument/2006/relationships/image" Target="../media/image87.wmf"/><Relationship Id="rId13" Type="http://schemas.openxmlformats.org/officeDocument/2006/relationships/oleObject" Target="../embeddings/oleObject30.bin"/><Relationship Id="rId18" Type="http://schemas.openxmlformats.org/officeDocument/2006/relationships/image" Target="../media/image91.wmf"/><Relationship Id="rId3" Type="http://schemas.openxmlformats.org/officeDocument/2006/relationships/oleObject" Target="../embeddings/oleObject25.bin"/><Relationship Id="rId7" Type="http://schemas.openxmlformats.org/officeDocument/2006/relationships/oleObject" Target="../embeddings/oleObject27.bin"/><Relationship Id="rId12" Type="http://schemas.openxmlformats.org/officeDocument/2006/relationships/image" Target="../media/image83.wmf"/><Relationship Id="rId17" Type="http://schemas.openxmlformats.org/officeDocument/2006/relationships/oleObject" Target="../embeddings/oleObject32.bin"/><Relationship Id="rId2" Type="http://schemas.openxmlformats.org/officeDocument/2006/relationships/slideLayout" Target="../slideLayouts/slideLayout3.xml"/><Relationship Id="rId16" Type="http://schemas.openxmlformats.org/officeDocument/2006/relationships/image" Target="../media/image90.wmf"/><Relationship Id="rId1" Type="http://schemas.openxmlformats.org/officeDocument/2006/relationships/vmlDrawing" Target="../drawings/vmlDrawing12.vml"/><Relationship Id="rId6" Type="http://schemas.openxmlformats.org/officeDocument/2006/relationships/image" Target="../media/image86.wmf"/><Relationship Id="rId11" Type="http://schemas.openxmlformats.org/officeDocument/2006/relationships/oleObject" Target="../embeddings/oleObject29.bin"/><Relationship Id="rId5" Type="http://schemas.openxmlformats.org/officeDocument/2006/relationships/oleObject" Target="../embeddings/oleObject26.bin"/><Relationship Id="rId15" Type="http://schemas.openxmlformats.org/officeDocument/2006/relationships/oleObject" Target="../embeddings/oleObject31.bin"/><Relationship Id="rId10" Type="http://schemas.openxmlformats.org/officeDocument/2006/relationships/image" Target="../media/image88.wmf"/><Relationship Id="rId4" Type="http://schemas.openxmlformats.org/officeDocument/2006/relationships/image" Target="../media/image85.wmf"/><Relationship Id="rId9" Type="http://schemas.openxmlformats.org/officeDocument/2006/relationships/oleObject" Target="../embeddings/oleObject28.bin"/><Relationship Id="rId14" Type="http://schemas.openxmlformats.org/officeDocument/2006/relationships/image" Target="../media/image89.wmf"/></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6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notesSlide" Target="../notesSlides/notesSlide36.xml"/><Relationship Id="rId7" Type="http://schemas.openxmlformats.org/officeDocument/2006/relationships/image" Target="../media/image96.pn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image" Target="../media/image98.png"/></Relationships>
</file>

<file path=ppt/slides/_rels/slide6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1.xml"/><Relationship Id="rId4" Type="http://schemas.openxmlformats.org/officeDocument/2006/relationships/image" Target="../media/image106.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403363A6-9678-4C72-A118-051AAA6124EB}" type="slidenum">
              <a:rPr lang="en-US" altLang="zh-CN" smtClean="0"/>
              <a:pPr>
                <a:defRPr/>
              </a:pPr>
              <a:t>1</a:t>
            </a:fld>
            <a:endParaRPr lang="en-US" altLang="zh-CN"/>
          </a:p>
        </p:txBody>
      </p:sp>
      <p:sp>
        <p:nvSpPr>
          <p:cNvPr id="3" name="矩形 2"/>
          <p:cNvSpPr/>
          <p:nvPr/>
        </p:nvSpPr>
        <p:spPr>
          <a:xfrm>
            <a:off x="360040" y="1124744"/>
            <a:ext cx="8532440" cy="1815882"/>
          </a:xfrm>
          <a:prstGeom prst="rect">
            <a:avLst/>
          </a:prstGeom>
        </p:spPr>
        <p:txBody>
          <a:bodyPr wrap="square">
            <a:spAutoFit/>
          </a:bodyPr>
          <a:lstStyle/>
          <a:p>
            <a:r>
              <a:rPr lang="zh-CN" altLang="en-US" sz="2800" b="1" kern="0" dirty="0" smtClean="0">
                <a:latin typeface="Times New Roman" pitchFamily="18" charset="0"/>
                <a:ea typeface="+mn-ea"/>
              </a:rPr>
              <a:t>步进电机应用广泛，如步进电机驱动</a:t>
            </a:r>
            <a:r>
              <a:rPr lang="zh-CN" altLang="en-US" sz="2800" b="1" kern="0" dirty="0">
                <a:latin typeface="Times New Roman" pitchFamily="18" charset="0"/>
                <a:ea typeface="+mn-ea"/>
              </a:rPr>
              <a:t>同步带</a:t>
            </a:r>
            <a:r>
              <a:rPr lang="zh-CN" altLang="en-US" sz="2800" b="1" kern="0" dirty="0" smtClean="0">
                <a:latin typeface="Times New Roman" pitchFamily="18" charset="0"/>
                <a:ea typeface="+mn-ea"/>
              </a:rPr>
              <a:t>轴、滚珠丝杠等把</a:t>
            </a:r>
            <a:r>
              <a:rPr lang="zh-CN" altLang="en-US" sz="2800" b="1" kern="0" dirty="0">
                <a:latin typeface="Times New Roman" pitchFamily="18" charset="0"/>
                <a:ea typeface="+mn-ea"/>
              </a:rPr>
              <a:t>旋转运动转换为直线运动。</a:t>
            </a:r>
          </a:p>
          <a:p>
            <a:r>
              <a:rPr lang="zh-CN" altLang="en-US" sz="2800" b="1" kern="0" dirty="0" smtClean="0">
                <a:latin typeface="Times New Roman" pitchFamily="18" charset="0"/>
                <a:ea typeface="+mn-ea"/>
              </a:rPr>
              <a:t>除了</a:t>
            </a:r>
            <a:r>
              <a:rPr lang="zh-CN" altLang="en-US" sz="2800" b="1" kern="0" dirty="0">
                <a:latin typeface="Times New Roman" pitchFamily="18" charset="0"/>
                <a:ea typeface="+mn-ea"/>
              </a:rPr>
              <a:t>机器中的运动平台，生活中</a:t>
            </a:r>
            <a:r>
              <a:rPr lang="zh-CN" altLang="en-US" sz="2800" b="1" kern="0" dirty="0" smtClean="0">
                <a:latin typeface="Times New Roman" pitchFamily="18" charset="0"/>
                <a:ea typeface="+mn-ea"/>
              </a:rPr>
              <a:t>也常见，如打印机</a:t>
            </a:r>
            <a:r>
              <a:rPr lang="zh-CN" altLang="en-US" sz="2800" b="1" kern="0" dirty="0">
                <a:latin typeface="Times New Roman" pitchFamily="18" charset="0"/>
                <a:ea typeface="+mn-ea"/>
              </a:rPr>
              <a:t>，扫描仪，相机，</a:t>
            </a:r>
            <a:r>
              <a:rPr lang="en-US" altLang="zh-CN" sz="2800" b="1" kern="0" dirty="0">
                <a:latin typeface="Times New Roman" pitchFamily="18" charset="0"/>
                <a:ea typeface="+mn-ea"/>
              </a:rPr>
              <a:t>ATM</a:t>
            </a:r>
            <a:r>
              <a:rPr lang="zh-CN" altLang="en-US" sz="2800" b="1" kern="0" dirty="0">
                <a:latin typeface="Times New Roman" pitchFamily="18" charset="0"/>
                <a:ea typeface="+mn-ea"/>
              </a:rPr>
              <a:t>机，</a:t>
            </a:r>
            <a:r>
              <a:rPr lang="en-US" altLang="zh-CN" sz="2800" b="1" kern="0" dirty="0">
                <a:latin typeface="Times New Roman" pitchFamily="18" charset="0"/>
                <a:ea typeface="+mn-ea"/>
              </a:rPr>
              <a:t>3D</a:t>
            </a:r>
            <a:r>
              <a:rPr lang="zh-CN" altLang="en-US" sz="2800" b="1" kern="0" dirty="0">
                <a:latin typeface="Times New Roman" pitchFamily="18" charset="0"/>
                <a:ea typeface="+mn-ea"/>
              </a:rPr>
              <a:t>打印机等等</a:t>
            </a:r>
          </a:p>
        </p:txBody>
      </p:sp>
      <p:sp>
        <p:nvSpPr>
          <p:cNvPr id="4" name="Rectangle 4"/>
          <p:cNvSpPr>
            <a:spLocks noChangeArrowheads="1"/>
          </p:cNvSpPr>
          <p:nvPr/>
        </p:nvSpPr>
        <p:spPr bwMode="auto">
          <a:xfrm>
            <a:off x="1172369" y="240286"/>
            <a:ext cx="6884987" cy="585787"/>
          </a:xfrm>
          <a:prstGeom prst="rect">
            <a:avLst/>
          </a:prstGeom>
          <a:noFill/>
          <a:ln w="9525">
            <a:noFill/>
            <a:miter lim="800000"/>
            <a:headEnd/>
            <a:tailEnd/>
          </a:ln>
        </p:spPr>
        <p:txBody>
          <a:bodyPr anchor="ctr">
            <a:spAutoFit/>
          </a:bodyPr>
          <a:lstStyle/>
          <a:p>
            <a:pPr algn="ctr" eaLnBrk="1" hangingPunct="1">
              <a:defRPr/>
            </a:pPr>
            <a:r>
              <a:rPr kumimoji="1" lang="en-US" altLang="zh-CN" sz="3200" b="1" dirty="0">
                <a:latin typeface="+mn-ea"/>
                <a:ea typeface="+mn-ea"/>
              </a:rPr>
              <a:t>6.4 </a:t>
            </a:r>
            <a:r>
              <a:rPr kumimoji="1" lang="zh-CN" altLang="en-US" sz="3200" b="1" dirty="0">
                <a:latin typeface="+mn-ea"/>
                <a:ea typeface="+mn-ea"/>
              </a:rPr>
              <a:t>步进电动机</a:t>
            </a:r>
          </a:p>
        </p:txBody>
      </p:sp>
      <p:pic>
        <p:nvPicPr>
          <p:cNvPr id="5" name="图片 4"/>
          <p:cNvPicPr>
            <a:picLocks noChangeAspect="1"/>
          </p:cNvPicPr>
          <p:nvPr/>
        </p:nvPicPr>
        <p:blipFill>
          <a:blip r:embed="rId2"/>
          <a:stretch>
            <a:fillRect/>
          </a:stretch>
        </p:blipFill>
        <p:spPr>
          <a:xfrm>
            <a:off x="827584" y="3059500"/>
            <a:ext cx="3543647" cy="3410760"/>
          </a:xfrm>
          <a:prstGeom prst="rect">
            <a:avLst/>
          </a:prstGeom>
        </p:spPr>
      </p:pic>
    </p:spTree>
    <p:extLst>
      <p:ext uri="{BB962C8B-B14F-4D97-AF65-F5344CB8AC3E}">
        <p14:creationId xmlns:p14="http://schemas.microsoft.com/office/powerpoint/2010/main" val="2362840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ABE572D0-14E4-4C1A-95E3-132107628EBD}" type="slidenum">
              <a:rPr lang="en-US" altLang="zh-CN" sz="1400" smtClean="0"/>
              <a:pPr>
                <a:spcBef>
                  <a:spcPct val="0"/>
                </a:spcBef>
                <a:buFontTx/>
                <a:buNone/>
              </a:pPr>
              <a:t>10</a:t>
            </a:fld>
            <a:endParaRPr lang="en-US" altLang="zh-CN" sz="1400" smtClean="0"/>
          </a:p>
        </p:txBody>
      </p:sp>
      <p:sp>
        <p:nvSpPr>
          <p:cNvPr id="3" name="Rectangle 3"/>
          <p:cNvSpPr txBox="1">
            <a:spLocks noChangeArrowheads="1"/>
          </p:cNvSpPr>
          <p:nvPr/>
        </p:nvSpPr>
        <p:spPr>
          <a:xfrm>
            <a:off x="381000" y="1428750"/>
            <a:ext cx="8458200" cy="2571750"/>
          </a:xfrm>
          <a:prstGeom prst="rect">
            <a:avLst/>
          </a:prstGeom>
        </p:spPr>
        <p:txBody>
          <a:bodyPr/>
          <a:lstStyle/>
          <a:p>
            <a:pPr marL="342900" indent="-342900">
              <a:spcBef>
                <a:spcPts val="1200"/>
              </a:spcBef>
              <a:buFont typeface="Wingdings" pitchFamily="2" charset="2"/>
              <a:buChar char="Ø"/>
              <a:defRPr/>
            </a:pPr>
            <a:r>
              <a:rPr lang="zh-CN" altLang="en-US" sz="2800" b="1" kern="0" dirty="0">
                <a:latin typeface="+mn-lt"/>
                <a:ea typeface="+mn-ea"/>
              </a:rPr>
              <a:t>转向：改变通电顺序</a:t>
            </a:r>
            <a:endParaRPr lang="en-US" altLang="zh-CN" sz="2800" b="1" kern="0" dirty="0">
              <a:latin typeface="+mn-lt"/>
              <a:ea typeface="+mn-ea"/>
            </a:endParaRPr>
          </a:p>
          <a:p>
            <a:pPr marL="800100" lvl="1" indent="-342900">
              <a:spcBef>
                <a:spcPts val="1200"/>
              </a:spcBef>
              <a:defRPr/>
            </a:pPr>
            <a:r>
              <a:rPr lang="zh-CN" altLang="en-US" sz="2800" b="1" kern="0" dirty="0">
                <a:latin typeface="+mn-lt"/>
                <a:ea typeface="+mn-ea"/>
              </a:rPr>
              <a:t>如：</a:t>
            </a:r>
            <a:endParaRPr lang="en-US" altLang="zh-CN" sz="2800" b="1" kern="0" dirty="0">
              <a:latin typeface="+mn-lt"/>
              <a:ea typeface="+mn-ea"/>
            </a:endParaRPr>
          </a:p>
          <a:p>
            <a:pPr marL="1257300" lvl="2" indent="-342900">
              <a:spcBef>
                <a:spcPts val="1200"/>
              </a:spcBef>
              <a:defRPr/>
            </a:pPr>
            <a:r>
              <a:rPr lang="zh-CN" altLang="en-US" sz="2800" b="1" kern="0" dirty="0">
                <a:latin typeface="+mn-lt"/>
                <a:ea typeface="+mn-ea"/>
              </a:rPr>
              <a:t>正转：</a:t>
            </a:r>
            <a:r>
              <a:rPr lang="en-US" altLang="zh-CN" sz="2800" b="1" kern="0" dirty="0">
                <a:latin typeface="+mn-lt"/>
                <a:ea typeface="+mn-ea"/>
              </a:rPr>
              <a:t>AB-BC-CA-AB</a:t>
            </a:r>
            <a:r>
              <a:rPr lang="zh-CN" altLang="en-US" sz="2800" b="1" kern="0" dirty="0">
                <a:latin typeface="+mn-lt"/>
                <a:ea typeface="+mn-ea"/>
              </a:rPr>
              <a:t>，</a:t>
            </a:r>
            <a:endParaRPr lang="en-US" altLang="zh-CN" sz="2800" b="1" kern="0" dirty="0">
              <a:latin typeface="+mn-lt"/>
              <a:ea typeface="+mn-ea"/>
            </a:endParaRPr>
          </a:p>
          <a:p>
            <a:pPr marL="1257300" lvl="2" indent="-342900">
              <a:spcBef>
                <a:spcPts val="1200"/>
              </a:spcBef>
              <a:defRPr/>
            </a:pPr>
            <a:r>
              <a:rPr lang="zh-CN" altLang="en-US" sz="2800" b="1" kern="0" dirty="0">
                <a:latin typeface="+mn-lt"/>
                <a:ea typeface="+mn-ea"/>
              </a:rPr>
              <a:t>反转则为：</a:t>
            </a:r>
            <a:r>
              <a:rPr lang="en-US" altLang="zh-CN" sz="2800" b="1" kern="0" dirty="0">
                <a:latin typeface="+mn-lt"/>
                <a:ea typeface="+mn-ea"/>
              </a:rPr>
              <a:t>AC-CB-BA-AC</a:t>
            </a:r>
            <a:endParaRPr lang="zh-CN" altLang="en-US" sz="2800" b="1" kern="0" dirty="0">
              <a:latin typeface="+mn-lt"/>
              <a:ea typeface="+mn-ea"/>
            </a:endParaRPr>
          </a:p>
        </p:txBody>
      </p:sp>
      <p:pic>
        <p:nvPicPr>
          <p:cNvPr id="68610" name="Picture 2" descr="https://upload.wikimedia.org/wikipedia/commons/thumb/6/67/StepperMotor.gif/200px-StepperMotor.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000017"/>
            <a:ext cx="2664296" cy="266429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259116" y="4306233"/>
            <a:ext cx="5328592" cy="1938992"/>
          </a:xfrm>
          <a:prstGeom prst="rect">
            <a:avLst/>
          </a:prstGeom>
        </p:spPr>
        <p:txBody>
          <a:bodyPr wrap="square">
            <a:spAutoFit/>
          </a:bodyPr>
          <a:lstStyle/>
          <a:p>
            <a:r>
              <a:rPr lang="en-US" altLang="zh-CN" dirty="0" smtClean="0"/>
              <a:t>Rotor </a:t>
            </a:r>
            <a:r>
              <a:rPr lang="en-US" altLang="zh-CN" dirty="0"/>
              <a:t>has 25 teeth and it takes 4 steps to rotate by one tooth position. So there will be 25×4 = 100 steps per full rotation and each step will be 360/100 = 3.6 degrees</a:t>
            </a:r>
            <a:endParaRPr lang="zh-CN" alt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980728"/>
            <a:ext cx="1768433" cy="461665"/>
          </a:xfrm>
          <a:prstGeom prst="rect">
            <a:avLst/>
          </a:prstGeom>
        </p:spPr>
        <p:txBody>
          <a:bodyPr wrap="none">
            <a:spAutoFit/>
          </a:bodyPr>
          <a:lstStyle/>
          <a:p>
            <a:pPr marL="342900" indent="-342900">
              <a:buFont typeface="Wingdings" panose="05000000000000000000" pitchFamily="2" charset="2"/>
              <a:buChar char="Ø"/>
            </a:pPr>
            <a:r>
              <a:rPr lang="zh-CN" altLang="en-US" b="1" kern="0" dirty="0"/>
              <a:t>微步</a:t>
            </a:r>
            <a:r>
              <a:rPr lang="zh-CN" altLang="en-US" b="1" kern="0" dirty="0" smtClean="0"/>
              <a:t>驱动</a:t>
            </a:r>
            <a:endParaRPr lang="zh-CN" altLang="en-US" dirty="0"/>
          </a:p>
        </p:txBody>
      </p:sp>
      <p:pic>
        <p:nvPicPr>
          <p:cNvPr id="69634" name="Picture 2" descr="https://pics2.baidu.com/feed/3bf33a87e950352a37f65838dfd961f5b3118b89.jpeg?token=71651b8b41760dedfaeea49fd1bc51a6"/>
          <p:cNvPicPr>
            <a:picLocks noChangeAspect="1" noChangeArrowheads="1"/>
          </p:cNvPicPr>
          <p:nvPr/>
        </p:nvPicPr>
        <p:blipFill rotWithShape="1">
          <a:blip r:embed="rId3">
            <a:extLst>
              <a:ext uri="{28A0092B-C50C-407E-A947-70E740481C1C}">
                <a14:useLocalDpi xmlns:a14="http://schemas.microsoft.com/office/drawing/2010/main" val="0"/>
              </a:ext>
            </a:extLst>
          </a:blip>
          <a:srcRect r="45637"/>
          <a:stretch/>
        </p:blipFill>
        <p:spPr bwMode="auto">
          <a:xfrm>
            <a:off x="391649" y="1988840"/>
            <a:ext cx="3466094" cy="410445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017103" y="969110"/>
            <a:ext cx="4860032" cy="1938992"/>
          </a:xfrm>
          <a:prstGeom prst="rect">
            <a:avLst/>
          </a:prstGeom>
        </p:spPr>
        <p:txBody>
          <a:bodyPr wrap="square">
            <a:spAutoFit/>
          </a:bodyPr>
          <a:lstStyle/>
          <a:p>
            <a:r>
              <a:rPr lang="en-US" altLang="zh-CN" dirty="0" smtClean="0"/>
              <a:t>A</a:t>
            </a:r>
            <a:r>
              <a:rPr lang="zh-CN" altLang="en-US" dirty="0" smtClean="0"/>
              <a:t>线圈慢慢</a:t>
            </a:r>
            <a:r>
              <a:rPr lang="zh-CN" altLang="en-US" dirty="0"/>
              <a:t>减小电流， </a:t>
            </a:r>
            <a:r>
              <a:rPr lang="en-US" altLang="zh-CN" dirty="0"/>
              <a:t>B</a:t>
            </a:r>
            <a:r>
              <a:rPr lang="zh-CN" altLang="en-US" dirty="0"/>
              <a:t>线圈慢慢增加电流，因为磁场平衡位置的变化</a:t>
            </a:r>
            <a:r>
              <a:rPr lang="zh-CN" altLang="en-US" dirty="0" smtClean="0"/>
              <a:t>，转子</a:t>
            </a:r>
            <a:r>
              <a:rPr lang="zh-CN" altLang="en-US" dirty="0"/>
              <a:t>慢步向</a:t>
            </a:r>
            <a:r>
              <a:rPr lang="en-US" altLang="zh-CN" dirty="0"/>
              <a:t>B</a:t>
            </a:r>
            <a:r>
              <a:rPr lang="zh-CN" altLang="en-US" dirty="0"/>
              <a:t>线圈</a:t>
            </a:r>
            <a:r>
              <a:rPr lang="zh-CN" altLang="en-US" dirty="0" smtClean="0"/>
              <a:t>转动；</a:t>
            </a:r>
            <a:endParaRPr lang="en-US" altLang="zh-CN" dirty="0" smtClean="0"/>
          </a:p>
          <a:p>
            <a:r>
              <a:rPr lang="en-US" altLang="zh-CN" dirty="0" smtClean="0"/>
              <a:t>A</a:t>
            </a:r>
            <a:r>
              <a:rPr lang="zh-CN" altLang="en-US" dirty="0" smtClean="0"/>
              <a:t>线圈电流接近</a:t>
            </a:r>
            <a:r>
              <a:rPr lang="en-US" altLang="zh-CN" dirty="0"/>
              <a:t>Cos</a:t>
            </a:r>
            <a:r>
              <a:rPr lang="zh-CN" altLang="en-US" dirty="0"/>
              <a:t>曲线，</a:t>
            </a:r>
            <a:r>
              <a:rPr lang="en-US" altLang="zh-CN" dirty="0"/>
              <a:t>B</a:t>
            </a:r>
            <a:r>
              <a:rPr lang="zh-CN" altLang="en-US" dirty="0"/>
              <a:t>线圈</a:t>
            </a:r>
            <a:r>
              <a:rPr lang="zh-CN" altLang="en-US" dirty="0" smtClean="0"/>
              <a:t>电流接近</a:t>
            </a:r>
            <a:r>
              <a:rPr lang="en-US" altLang="zh-CN" dirty="0"/>
              <a:t>Sin</a:t>
            </a:r>
            <a:r>
              <a:rPr lang="zh-CN" altLang="en-US" dirty="0" smtClean="0"/>
              <a:t>曲线。</a:t>
            </a:r>
            <a:endParaRPr lang="zh-CN" altLang="en-US" dirty="0"/>
          </a:p>
        </p:txBody>
      </p:sp>
      <p:pic>
        <p:nvPicPr>
          <p:cNvPr id="5" name="图片 4"/>
          <p:cNvPicPr>
            <a:picLocks noChangeAspect="1"/>
          </p:cNvPicPr>
          <p:nvPr/>
        </p:nvPicPr>
        <p:blipFill rotWithShape="1">
          <a:blip r:embed="rId4"/>
          <a:srcRect r="51570" b="27088"/>
          <a:stretch/>
        </p:blipFill>
        <p:spPr>
          <a:xfrm>
            <a:off x="4662264" y="3113351"/>
            <a:ext cx="2952328" cy="2659856"/>
          </a:xfrm>
          <a:prstGeom prst="rect">
            <a:avLst/>
          </a:prstGeom>
        </p:spPr>
      </p:pic>
      <p:sp>
        <p:nvSpPr>
          <p:cNvPr id="6" name="矩形 5"/>
          <p:cNvSpPr/>
          <p:nvPr/>
        </p:nvSpPr>
        <p:spPr>
          <a:xfrm>
            <a:off x="3635896" y="5766355"/>
            <a:ext cx="5400600" cy="830997"/>
          </a:xfrm>
          <a:prstGeom prst="rect">
            <a:avLst/>
          </a:prstGeom>
        </p:spPr>
        <p:txBody>
          <a:bodyPr wrap="square">
            <a:spAutoFit/>
          </a:bodyPr>
          <a:lstStyle/>
          <a:p>
            <a:r>
              <a:rPr lang="zh-CN" altLang="en-US" dirty="0"/>
              <a:t>电流每一步的变化的大小，决定了微步运动的大小，上图</a:t>
            </a:r>
            <a:r>
              <a:rPr lang="zh-CN" altLang="en-US" dirty="0" smtClean="0"/>
              <a:t>是</a:t>
            </a:r>
            <a:r>
              <a:rPr lang="en-US" altLang="zh-CN" dirty="0" smtClean="0"/>
              <a:t>1/8</a:t>
            </a:r>
            <a:r>
              <a:rPr lang="zh-CN" altLang="en-US" dirty="0" smtClean="0"/>
              <a:t>微</a:t>
            </a:r>
            <a:r>
              <a:rPr lang="zh-CN" altLang="en-US" dirty="0"/>
              <a:t>步电流</a:t>
            </a:r>
            <a:r>
              <a:rPr lang="zh-CN" altLang="en-US" dirty="0" smtClean="0"/>
              <a:t>变化</a:t>
            </a:r>
            <a:endParaRPr lang="zh-CN" altLang="en-US" dirty="0"/>
          </a:p>
        </p:txBody>
      </p:sp>
    </p:spTree>
    <p:extLst>
      <p:ext uri="{BB962C8B-B14F-4D97-AF65-F5344CB8AC3E}">
        <p14:creationId xmlns:p14="http://schemas.microsoft.com/office/powerpoint/2010/main" val="3212662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942E522-C8F9-4223-BEF7-581477D5443B}" type="slidenum">
              <a:rPr lang="en-US" altLang="zh-CN" sz="1400" smtClean="0"/>
              <a:pPr>
                <a:spcBef>
                  <a:spcPct val="0"/>
                </a:spcBef>
                <a:buFontTx/>
                <a:buNone/>
              </a:pPr>
              <a:t>12</a:t>
            </a:fld>
            <a:endParaRPr lang="en-US" altLang="zh-CN" sz="1400" smtClean="0"/>
          </a:p>
        </p:txBody>
      </p:sp>
      <p:grpSp>
        <p:nvGrpSpPr>
          <p:cNvPr id="15363" name="组合 6"/>
          <p:cNvGrpSpPr>
            <a:grpSpLocks/>
          </p:cNvGrpSpPr>
          <p:nvPr/>
        </p:nvGrpSpPr>
        <p:grpSpPr bwMode="auto">
          <a:xfrm>
            <a:off x="408911" y="980728"/>
            <a:ext cx="8458200" cy="5334000"/>
            <a:chOff x="385763" y="762000"/>
            <a:chExt cx="8458200" cy="5334000"/>
          </a:xfrm>
        </p:grpSpPr>
        <p:sp>
          <p:nvSpPr>
            <p:cNvPr id="4" name="Rectangle 3"/>
            <p:cNvSpPr txBox="1">
              <a:spLocks noChangeArrowheads="1"/>
            </p:cNvSpPr>
            <p:nvPr/>
          </p:nvSpPr>
          <p:spPr>
            <a:xfrm>
              <a:off x="385763" y="762000"/>
              <a:ext cx="8458200" cy="5334000"/>
            </a:xfrm>
            <a:prstGeom prst="rect">
              <a:avLst/>
            </a:prstGeom>
          </p:spPr>
          <p:txBody>
            <a:bodyPr/>
            <a:lstStyle/>
            <a:p>
              <a:pPr marL="342900" indent="-342900">
                <a:spcBef>
                  <a:spcPct val="20000"/>
                </a:spcBef>
                <a:defRPr/>
              </a:pPr>
              <a:r>
                <a:rPr lang="en-US" altLang="zh-CN" b="1" kern="0" dirty="0">
                  <a:latin typeface="+mn-lt"/>
                  <a:ea typeface="+mn-ea"/>
                </a:rPr>
                <a:t>3.  </a:t>
              </a:r>
              <a:r>
                <a:rPr lang="zh-CN" altLang="en-US" b="1" kern="0" dirty="0">
                  <a:latin typeface="宋体" pitchFamily="2" charset="-122"/>
                  <a:ea typeface="+mn-ea"/>
                </a:rPr>
                <a:t>步距角：步进电动机每一拍转子所转过的角度。它的大小是由转子的齿数、控制绕组的相数和通电方式所决定的。</a:t>
              </a:r>
            </a:p>
            <a:p>
              <a:pPr marL="342900" indent="-342900">
                <a:spcBef>
                  <a:spcPct val="70000"/>
                </a:spcBef>
                <a:spcAft>
                  <a:spcPct val="70000"/>
                </a:spcAft>
                <a:defRPr/>
              </a:pPr>
              <a:r>
                <a:rPr lang="zh-CN" altLang="en-US" b="1" kern="0" dirty="0">
                  <a:latin typeface="+mn-lt"/>
                  <a:ea typeface="+mn-ea"/>
                </a:rPr>
                <a:t>　　　　　其中：</a:t>
              </a:r>
              <a:r>
                <a:rPr lang="en-US" altLang="zh-CN" b="1" i="1" kern="0" dirty="0">
                  <a:latin typeface="+mn-lt"/>
                  <a:ea typeface="+mn-ea"/>
                </a:rPr>
                <a:t>m</a:t>
              </a:r>
              <a:r>
                <a:rPr lang="zh-CN" altLang="en-US" b="1" kern="0" dirty="0">
                  <a:latin typeface="+mn-lt"/>
                  <a:ea typeface="+mn-ea"/>
                </a:rPr>
                <a:t>为相数，</a:t>
              </a:r>
              <a:r>
                <a:rPr lang="en-US" altLang="zh-CN" b="1" i="1" kern="0" dirty="0" err="1">
                  <a:latin typeface="+mn-lt"/>
                  <a:ea typeface="+mn-ea"/>
                </a:rPr>
                <a:t>Z</a:t>
              </a:r>
              <a:r>
                <a:rPr lang="en-US" altLang="zh-CN" b="1" i="1" kern="0" baseline="-25000" dirty="0" err="1">
                  <a:latin typeface="+mn-lt"/>
                  <a:ea typeface="+mn-ea"/>
                </a:rPr>
                <a:t>r</a:t>
              </a:r>
              <a:r>
                <a:rPr lang="zh-CN" altLang="en-US" b="1" kern="0" dirty="0">
                  <a:latin typeface="+mn-lt"/>
                  <a:ea typeface="+mn-ea"/>
                </a:rPr>
                <a:t>为齿数，</a:t>
              </a:r>
              <a:r>
                <a:rPr lang="en-US" altLang="zh-CN" b="1" i="1" kern="0" dirty="0">
                  <a:latin typeface="+mn-lt"/>
                  <a:ea typeface="+mn-ea"/>
                </a:rPr>
                <a:t>C</a:t>
              </a:r>
              <a:r>
                <a:rPr lang="zh-CN" altLang="en-US" b="1" kern="0" dirty="0">
                  <a:latin typeface="+mn-lt"/>
                  <a:ea typeface="+mn-ea"/>
                </a:rPr>
                <a:t>为通电方式系数。</a:t>
              </a:r>
            </a:p>
            <a:p>
              <a:pPr marL="342900" indent="-342900">
                <a:spcBef>
                  <a:spcPct val="20000"/>
                </a:spcBef>
                <a:defRPr/>
              </a:pPr>
              <a:r>
                <a:rPr lang="zh-CN" altLang="en-US" b="1" kern="0" dirty="0">
                  <a:latin typeface="+mn-lt"/>
                  <a:ea typeface="+mn-ea"/>
                </a:rPr>
                <a:t>　若为单拍或双拍方式，则为</a:t>
              </a:r>
              <a:r>
                <a:rPr lang="en-US" altLang="zh-CN" b="1" kern="0" dirty="0">
                  <a:latin typeface="+mn-lt"/>
                  <a:ea typeface="+mn-ea"/>
                </a:rPr>
                <a:t>1</a:t>
              </a:r>
              <a:r>
                <a:rPr lang="zh-CN" altLang="en-US" b="1" kern="0" dirty="0">
                  <a:latin typeface="+mn-lt"/>
                  <a:ea typeface="+mn-ea"/>
                </a:rPr>
                <a:t>，若为单、双方式，则为</a:t>
              </a:r>
              <a:r>
                <a:rPr lang="en-US" altLang="zh-CN" b="1" kern="0" dirty="0">
                  <a:latin typeface="+mn-lt"/>
                  <a:ea typeface="+mn-ea"/>
                </a:rPr>
                <a:t>2</a:t>
              </a:r>
              <a:r>
                <a:rPr lang="zh-CN" altLang="en-US" b="1" kern="0" dirty="0">
                  <a:latin typeface="+mn-lt"/>
                  <a:ea typeface="+mn-ea"/>
                </a:rPr>
                <a:t>。</a:t>
              </a:r>
            </a:p>
            <a:p>
              <a:pPr marL="342900" indent="-342900">
                <a:spcBef>
                  <a:spcPct val="20000"/>
                </a:spcBef>
                <a:defRPr/>
              </a:pPr>
              <a:r>
                <a:rPr lang="en-US" altLang="zh-CN" b="1" kern="0" dirty="0">
                  <a:latin typeface="+mn-lt"/>
                  <a:ea typeface="+mn-ea"/>
                </a:rPr>
                <a:t>4.  </a:t>
              </a:r>
              <a:r>
                <a:rPr lang="zh-CN" altLang="en-US" b="1" kern="0" dirty="0">
                  <a:latin typeface="宋体" pitchFamily="2" charset="-122"/>
                  <a:ea typeface="+mn-ea"/>
                </a:rPr>
                <a:t>电机转速</a:t>
              </a:r>
            </a:p>
            <a:p>
              <a:pPr marL="342900" indent="-342900">
                <a:spcBef>
                  <a:spcPct val="70000"/>
                </a:spcBef>
                <a:spcAft>
                  <a:spcPct val="70000"/>
                </a:spcAft>
                <a:defRPr/>
              </a:pPr>
              <a:r>
                <a:rPr lang="zh-CN" altLang="en-US" b="1" kern="0" dirty="0">
                  <a:latin typeface="宋体" pitchFamily="2" charset="-122"/>
                  <a:ea typeface="+mn-ea"/>
                </a:rPr>
                <a:t>　　　　　　</a:t>
              </a:r>
              <a:r>
                <a:rPr lang="zh-CN" altLang="en-US" b="1" kern="0" dirty="0" smtClean="0">
                  <a:latin typeface="宋体" pitchFamily="2" charset="-122"/>
                  <a:ea typeface="+mn-ea"/>
                </a:rPr>
                <a:t>    单位转</a:t>
              </a:r>
              <a:r>
                <a:rPr lang="en-US" altLang="zh-CN" b="1" kern="0" dirty="0" smtClean="0">
                  <a:latin typeface="宋体" pitchFamily="2" charset="-122"/>
                  <a:ea typeface="+mn-ea"/>
                </a:rPr>
                <a:t>/</a:t>
              </a:r>
              <a:r>
                <a:rPr lang="zh-CN" altLang="en-US" b="1" kern="0" smtClean="0">
                  <a:latin typeface="宋体" pitchFamily="2" charset="-122"/>
                  <a:ea typeface="+mn-ea"/>
                </a:rPr>
                <a:t>分，其中</a:t>
              </a:r>
              <a:r>
                <a:rPr lang="zh-CN" altLang="en-US" b="1" kern="0" dirty="0">
                  <a:latin typeface="宋体" pitchFamily="2" charset="-122"/>
                  <a:ea typeface="+mn-ea"/>
                </a:rPr>
                <a:t>：</a:t>
              </a:r>
              <a:r>
                <a:rPr lang="en-US" altLang="zh-CN" b="1" i="1" kern="0" dirty="0">
                  <a:latin typeface="Times New Roman" pitchFamily="18" charset="0"/>
                  <a:ea typeface="+mn-ea"/>
                </a:rPr>
                <a:t>f</a:t>
              </a:r>
              <a:r>
                <a:rPr lang="en-US" altLang="zh-CN" b="1" i="1" kern="0" dirty="0">
                  <a:latin typeface="宋体" pitchFamily="2" charset="-122"/>
                  <a:ea typeface="+mn-ea"/>
                </a:rPr>
                <a:t> </a:t>
              </a:r>
              <a:r>
                <a:rPr lang="zh-CN" altLang="en-US" b="1" kern="0" dirty="0">
                  <a:latin typeface="宋体" pitchFamily="2" charset="-122"/>
                  <a:ea typeface="+mn-ea"/>
                </a:rPr>
                <a:t>为脉冲频率。</a:t>
              </a:r>
            </a:p>
            <a:p>
              <a:pPr marL="342900" indent="-342900">
                <a:spcBef>
                  <a:spcPct val="20000"/>
                </a:spcBef>
                <a:defRPr/>
              </a:pPr>
              <a:r>
                <a:rPr lang="en-US" altLang="zh-CN" b="1" kern="0" dirty="0">
                  <a:latin typeface="+mn-lt"/>
                  <a:ea typeface="+mn-ea"/>
                </a:rPr>
                <a:t>5.  </a:t>
              </a:r>
              <a:r>
                <a:rPr lang="zh-CN" altLang="en-US" b="1" kern="0" dirty="0">
                  <a:latin typeface="宋体" pitchFamily="2" charset="-122"/>
                  <a:ea typeface="+mn-ea"/>
                </a:rPr>
                <a:t>定子的相数：若需要更小的步距角，则可以用</a:t>
              </a:r>
              <a:r>
                <a:rPr lang="zh-CN" altLang="en-US" b="1" kern="0" dirty="0">
                  <a:solidFill>
                    <a:srgbClr val="FF0000"/>
                  </a:solidFill>
                  <a:latin typeface="宋体" pitchFamily="2" charset="-122"/>
                  <a:ea typeface="+mn-ea"/>
                </a:rPr>
                <a:t>增大相数</a:t>
              </a:r>
              <a:r>
                <a:rPr lang="zh-CN" altLang="en-US" b="1" kern="0" dirty="0">
                  <a:latin typeface="宋体" pitchFamily="2" charset="-122"/>
                  <a:ea typeface="+mn-ea"/>
                </a:rPr>
                <a:t>的方法来实现，但是太多的相数会使电机转速减慢，同时也使得</a:t>
              </a:r>
              <a:r>
                <a:rPr lang="zh-CN" altLang="en-US" b="1" kern="0" dirty="0">
                  <a:solidFill>
                    <a:srgbClr val="FF0000"/>
                  </a:solidFill>
                  <a:latin typeface="宋体" pitchFamily="2" charset="-122"/>
                  <a:ea typeface="+mn-ea"/>
                </a:rPr>
                <a:t>电源更为复杂，造价也越高</a:t>
              </a:r>
              <a:r>
                <a:rPr lang="zh-CN" altLang="en-US" b="1" kern="0" dirty="0">
                  <a:latin typeface="宋体" pitchFamily="2" charset="-122"/>
                  <a:ea typeface="+mn-ea"/>
                </a:rPr>
                <a:t>。一般步进电机的相数最多到六相，只有极个别的特殊电机才作成更多相的。</a:t>
              </a:r>
              <a:endParaRPr lang="zh-CN" altLang="en-US" b="1" kern="0" dirty="0">
                <a:latin typeface="+mn-lt"/>
                <a:ea typeface="+mn-ea"/>
              </a:endParaRPr>
            </a:p>
          </p:txBody>
        </p:sp>
        <p:graphicFrame>
          <p:nvGraphicFramePr>
            <p:cNvPr id="15365" name="Object 2"/>
            <p:cNvGraphicFramePr>
              <a:graphicFrameLocks noChangeAspect="1"/>
            </p:cNvGraphicFramePr>
            <p:nvPr/>
          </p:nvGraphicFramePr>
          <p:xfrm>
            <a:off x="533400" y="1600200"/>
            <a:ext cx="1490663" cy="906463"/>
          </p:xfrm>
          <a:graphic>
            <a:graphicData uri="http://schemas.openxmlformats.org/presentationml/2006/ole">
              <mc:AlternateContent xmlns:mc="http://schemas.openxmlformats.org/markup-compatibility/2006">
                <mc:Choice xmlns:v="urn:schemas-microsoft-com:vml" Requires="v">
                  <p:oleObj spid="_x0000_s15901" name="Equation" r:id="rId3" imgW="647419" imgH="393529" progId="Equation.3">
                    <p:embed/>
                  </p:oleObj>
                </mc:Choice>
                <mc:Fallback>
                  <p:oleObj name="Equation" r:id="rId3" imgW="647419" imgH="393529"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1490663" cy="906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366" name="Object 3"/>
            <p:cNvGraphicFramePr>
              <a:graphicFrameLocks noChangeAspect="1"/>
            </p:cNvGraphicFramePr>
            <p:nvPr>
              <p:extLst>
                <p:ext uri="{D42A27DB-BD31-4B8C-83A1-F6EECF244321}">
                  <p14:modId xmlns:p14="http://schemas.microsoft.com/office/powerpoint/2010/main" val="2636216105"/>
                </p:ext>
              </p:extLst>
            </p:nvPr>
          </p:nvGraphicFramePr>
          <p:xfrm>
            <a:off x="771019" y="3429000"/>
            <a:ext cx="1833617" cy="722114"/>
          </p:xfrm>
          <a:graphic>
            <a:graphicData uri="http://schemas.openxmlformats.org/presentationml/2006/ole">
              <mc:AlternateContent xmlns:mc="http://schemas.openxmlformats.org/markup-compatibility/2006">
                <mc:Choice xmlns:v="urn:schemas-microsoft-com:vml" Requires="v">
                  <p:oleObj spid="_x0000_s15902" name="Equation" r:id="rId5" imgW="1739880" imgH="685800" progId="Equation.DSMT4">
                    <p:embed/>
                  </p:oleObj>
                </mc:Choice>
                <mc:Fallback>
                  <p:oleObj name="Equation" r:id="rId5" imgW="1739880" imgH="685800" progId="Equation.DSMT4">
                    <p:embed/>
                    <p:pic>
                      <p:nvPicPr>
                        <p:cNvPr id="0" name="Object 3"/>
                        <p:cNvPicPr>
                          <a:picLocks noChangeAspect="1" noChangeArrowheads="1"/>
                        </p:cNvPicPr>
                        <p:nvPr/>
                      </p:nvPicPr>
                      <p:blipFill>
                        <a:blip r:embed="rId6"/>
                        <a:srcRect/>
                        <a:stretch>
                          <a:fillRect/>
                        </a:stretch>
                      </p:blipFill>
                      <p:spPr bwMode="auto">
                        <a:xfrm>
                          <a:off x="771019" y="3429000"/>
                          <a:ext cx="1833617" cy="722114"/>
                        </a:xfrm>
                        <a:prstGeom prst="rect">
                          <a:avLst/>
                        </a:prstGeom>
                        <a:noFill/>
                        <a:ln>
                          <a:noFill/>
                        </a:ln>
                        <a:effectLs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4294967295"/>
          </p:nvPr>
        </p:nvSpPr>
        <p:spPr>
          <a:xfrm>
            <a:off x="395536" y="908720"/>
            <a:ext cx="4464496" cy="5557058"/>
          </a:xfrm>
          <a:prstGeom prst="rect">
            <a:avLst/>
          </a:prstGeom>
        </p:spPr>
        <p:txBody>
          <a:bodyPr/>
          <a:lstStyle/>
          <a:p>
            <a:pPr marL="0" indent="0" eaLnBrk="1" hangingPunct="1">
              <a:lnSpc>
                <a:spcPct val="125000"/>
              </a:lnSpc>
              <a:spcBef>
                <a:spcPts val="0"/>
              </a:spcBef>
              <a:buFontTx/>
              <a:buNone/>
            </a:pPr>
            <a:r>
              <a:rPr lang="en-US" altLang="zh-CN" sz="2400" b="1" dirty="0" smtClean="0"/>
              <a:t>6.  </a:t>
            </a:r>
            <a:r>
              <a:rPr lang="zh-CN" altLang="en-US" sz="2400" b="1" dirty="0" smtClean="0"/>
              <a:t>结构型式</a:t>
            </a:r>
          </a:p>
          <a:p>
            <a:pPr marL="0" indent="0" eaLnBrk="1" hangingPunct="1">
              <a:lnSpc>
                <a:spcPct val="125000"/>
              </a:lnSpc>
              <a:spcBef>
                <a:spcPts val="0"/>
              </a:spcBef>
              <a:buFontTx/>
              <a:buNone/>
            </a:pPr>
            <a:r>
              <a:rPr lang="zh-CN" altLang="en-US" sz="2400" b="1" dirty="0" smtClean="0"/>
              <a:t>（</a:t>
            </a:r>
            <a:r>
              <a:rPr lang="en-US" altLang="zh-CN" sz="2400" b="1" dirty="0" smtClean="0"/>
              <a:t>1</a:t>
            </a:r>
            <a:r>
              <a:rPr lang="zh-CN" altLang="en-US" sz="2400" b="1" dirty="0" smtClean="0"/>
              <a:t>）</a:t>
            </a:r>
            <a:r>
              <a:rPr lang="zh-CN" altLang="en-US" sz="2400" b="1" dirty="0" smtClean="0">
                <a:latin typeface="宋体" pitchFamily="2" charset="-122"/>
              </a:rPr>
              <a:t>单段式：也称</a:t>
            </a:r>
            <a:r>
              <a:rPr lang="zh-CN" altLang="en-US" sz="2400" b="1" dirty="0" smtClean="0">
                <a:solidFill>
                  <a:srgbClr val="FF0000"/>
                </a:solidFill>
                <a:latin typeface="宋体" pitchFamily="2" charset="-122"/>
              </a:rPr>
              <a:t>径向分相式</a:t>
            </a:r>
            <a:r>
              <a:rPr lang="zh-CN" altLang="en-US" sz="2400" b="1" dirty="0" smtClean="0">
                <a:latin typeface="宋体" pitchFamily="2" charset="-122"/>
              </a:rPr>
              <a:t>，是最广泛型式。定子磁极极面上开有小齿，转子沿圆周</a:t>
            </a:r>
            <a:r>
              <a:rPr lang="zh-CN" altLang="en-US" sz="2400" b="1" dirty="0">
                <a:latin typeface="宋体" pitchFamily="2" charset="-122"/>
              </a:rPr>
              <a:t>均布齿形和齿距完全</a:t>
            </a:r>
            <a:r>
              <a:rPr lang="zh-CN" altLang="en-US" sz="2400" b="1" dirty="0" smtClean="0">
                <a:latin typeface="宋体" pitchFamily="2" charset="-122"/>
              </a:rPr>
              <a:t>相同的小齿。</a:t>
            </a:r>
            <a:endParaRPr lang="en-US" altLang="zh-CN" sz="2400" b="1" dirty="0" smtClean="0">
              <a:latin typeface="宋体" pitchFamily="2" charset="-122"/>
            </a:endParaRPr>
          </a:p>
          <a:p>
            <a:pPr marL="0" indent="0" eaLnBrk="1" hangingPunct="1">
              <a:lnSpc>
                <a:spcPct val="125000"/>
              </a:lnSpc>
              <a:spcBef>
                <a:spcPts val="0"/>
              </a:spcBef>
              <a:buFontTx/>
              <a:buNone/>
            </a:pPr>
            <a:r>
              <a:rPr lang="zh-CN" altLang="en-US" sz="2400" b="1" dirty="0" smtClean="0">
                <a:latin typeface="宋体" pitchFamily="2" charset="-122"/>
              </a:rPr>
              <a:t>优点：制造简便，精度易保证，步距角可做得较小，容易得到较高的起动和运行频率。</a:t>
            </a:r>
            <a:endParaRPr lang="en-US" altLang="zh-CN" sz="2400" b="1" dirty="0" smtClean="0">
              <a:latin typeface="宋体" pitchFamily="2" charset="-122"/>
            </a:endParaRPr>
          </a:p>
          <a:p>
            <a:pPr marL="0" indent="0" eaLnBrk="1" hangingPunct="1">
              <a:lnSpc>
                <a:spcPct val="125000"/>
              </a:lnSpc>
              <a:spcBef>
                <a:spcPts val="0"/>
              </a:spcBef>
              <a:buFontTx/>
              <a:buNone/>
            </a:pPr>
            <a:r>
              <a:rPr lang="zh-CN" altLang="en-US" sz="2400" b="1" dirty="0" smtClean="0">
                <a:latin typeface="宋体" pitchFamily="2" charset="-122"/>
              </a:rPr>
              <a:t>缺点：在电机的直径较小而相数又较多时，沿径向分相较为困难。</a:t>
            </a:r>
            <a:r>
              <a:rPr lang="zh-CN" altLang="en-US" sz="2400" b="1" dirty="0" smtClean="0"/>
              <a:t> </a:t>
            </a:r>
          </a:p>
        </p:txBody>
      </p:sp>
      <p:pic>
        <p:nvPicPr>
          <p:cNvPr id="16387" name="Picture 4" descr="E:\机电控制扫描\小图\图2-87.jpg"/>
          <p:cNvPicPr>
            <a:picLocks noChangeAspect="1" noChangeArrowheads="1"/>
          </p:cNvPicPr>
          <p:nvPr/>
        </p:nvPicPr>
        <p:blipFill>
          <a:blip r:embed="rId2" cstate="print">
            <a:extLst>
              <a:ext uri="{28A0092B-C50C-407E-A947-70E740481C1C}">
                <a14:useLocalDpi xmlns:a14="http://schemas.microsoft.com/office/drawing/2010/main" val="0"/>
              </a:ext>
            </a:extLst>
          </a:blip>
          <a:srcRect b="7545"/>
          <a:stretch>
            <a:fillRect/>
          </a:stretch>
        </p:blipFill>
        <p:spPr bwMode="auto">
          <a:xfrm>
            <a:off x="4860032" y="1484784"/>
            <a:ext cx="4119851"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62AAFBE3-6700-4445-921B-E7BA39C68EBA}" type="slidenum">
              <a:rPr lang="en-US" altLang="zh-CN" sz="1400" smtClean="0"/>
              <a:pPr>
                <a:spcBef>
                  <a:spcPct val="0"/>
                </a:spcBef>
                <a:buFontTx/>
                <a:buNone/>
              </a:pPr>
              <a:t>13</a:t>
            </a:fld>
            <a:endParaRPr lang="en-US" altLang="zh-CN" sz="140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p:cNvSpPr>
            <a:spLocks noGrp="1" noChangeArrowheads="1"/>
          </p:cNvSpPr>
          <p:nvPr>
            <p:ph type="body" idx="4294967295"/>
          </p:nvPr>
        </p:nvSpPr>
        <p:spPr>
          <a:xfrm>
            <a:off x="0" y="858416"/>
            <a:ext cx="8458200" cy="914400"/>
          </a:xfrm>
          <a:prstGeom prst="rect">
            <a:avLst/>
          </a:prstGeom>
        </p:spPr>
        <p:txBody>
          <a:bodyPr/>
          <a:lstStyle/>
          <a:p>
            <a:pPr>
              <a:buFontTx/>
              <a:buNone/>
            </a:pP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2</a:t>
            </a:r>
            <a:r>
              <a:rPr lang="zh-CN" altLang="en-US" sz="2400" b="1" dirty="0" smtClean="0">
                <a:latin typeface="微软雅黑" panose="020B0503020204020204" pitchFamily="34" charset="-122"/>
                <a:ea typeface="微软雅黑" panose="020B0503020204020204" pitchFamily="34" charset="-122"/>
              </a:rPr>
              <a:t>）多段式：又称为</a:t>
            </a:r>
            <a:r>
              <a:rPr lang="zh-CN" altLang="en-US" sz="2400" b="1" dirty="0" smtClean="0">
                <a:solidFill>
                  <a:srgbClr val="FF0000"/>
                </a:solidFill>
                <a:latin typeface="微软雅黑" panose="020B0503020204020204" pitchFamily="34" charset="-122"/>
                <a:ea typeface="微软雅黑" panose="020B0503020204020204" pitchFamily="34" charset="-122"/>
              </a:rPr>
              <a:t>轴向分相式</a:t>
            </a:r>
            <a:r>
              <a:rPr lang="zh-CN" altLang="en-US" sz="2400" b="1" dirty="0" smtClean="0">
                <a:latin typeface="微软雅黑" panose="020B0503020204020204" pitchFamily="34" charset="-122"/>
                <a:ea typeface="微软雅黑" panose="020B0503020204020204" pitchFamily="34" charset="-122"/>
              </a:rPr>
              <a:t>，按磁路特点可分为</a:t>
            </a:r>
            <a:r>
              <a:rPr lang="zh-CN" altLang="en-US" sz="2400" b="1" dirty="0" smtClean="0">
                <a:solidFill>
                  <a:srgbClr val="FF0000"/>
                </a:solidFill>
                <a:latin typeface="微软雅黑" panose="020B0503020204020204" pitchFamily="34" charset="-122"/>
                <a:ea typeface="微软雅黑" panose="020B0503020204020204" pitchFamily="34" charset="-122"/>
              </a:rPr>
              <a:t>轴向磁路</a:t>
            </a:r>
            <a:r>
              <a:rPr lang="zh-CN" altLang="en-US" sz="2400" b="1" dirty="0" smtClean="0">
                <a:latin typeface="微软雅黑" panose="020B0503020204020204" pitchFamily="34" charset="-122"/>
                <a:ea typeface="微软雅黑" panose="020B0503020204020204" pitchFamily="34" charset="-122"/>
              </a:rPr>
              <a:t>多段式和</a:t>
            </a:r>
            <a:r>
              <a:rPr lang="zh-CN" altLang="en-US" sz="2400" b="1" dirty="0" smtClean="0">
                <a:solidFill>
                  <a:srgbClr val="FF0000"/>
                </a:solidFill>
                <a:latin typeface="微软雅黑" panose="020B0503020204020204" pitchFamily="34" charset="-122"/>
                <a:ea typeface="微软雅黑" panose="020B0503020204020204" pitchFamily="34" charset="-122"/>
              </a:rPr>
              <a:t>径向磁路</a:t>
            </a:r>
            <a:r>
              <a:rPr lang="zh-CN" altLang="en-US" sz="2400" b="1" dirty="0" smtClean="0">
                <a:latin typeface="微软雅黑" panose="020B0503020204020204" pitchFamily="34" charset="-122"/>
                <a:ea typeface="微软雅黑" panose="020B0503020204020204" pitchFamily="34" charset="-122"/>
              </a:rPr>
              <a:t>多段式两种。</a:t>
            </a:r>
          </a:p>
        </p:txBody>
      </p:sp>
      <p:sp>
        <p:nvSpPr>
          <p:cNvPr id="17411" name="Rectangle 5"/>
          <p:cNvSpPr>
            <a:spLocks noChangeArrowheads="1"/>
          </p:cNvSpPr>
          <p:nvPr/>
        </p:nvSpPr>
        <p:spPr bwMode="auto">
          <a:xfrm>
            <a:off x="397768" y="1698581"/>
            <a:ext cx="8206680" cy="153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marL="0" indent="0" eaLnBrk="1" hangingPunct="1">
              <a:spcBef>
                <a:spcPct val="0"/>
              </a:spcBef>
              <a:buFontTx/>
              <a:buNone/>
            </a:pPr>
            <a:r>
              <a:rPr lang="en-US" altLang="zh-CN" sz="2400" dirty="0">
                <a:ea typeface="仿宋_GB2312" pitchFamily="49" charset="-122"/>
              </a:rPr>
              <a:t>①</a:t>
            </a:r>
            <a:r>
              <a:rPr lang="zh-CN" altLang="en-US" sz="2400" dirty="0">
                <a:latin typeface="宋体" pitchFamily="2" charset="-122"/>
              </a:rPr>
              <a:t>轴向磁路多段式：定转子均</a:t>
            </a:r>
            <a:r>
              <a:rPr lang="zh-CN" altLang="en-US" sz="2400" dirty="0" smtClean="0">
                <a:latin typeface="宋体" pitchFamily="2" charset="-122"/>
              </a:rPr>
              <a:t>沿轴</a:t>
            </a:r>
            <a:r>
              <a:rPr lang="zh-CN" altLang="en-US" sz="2400" dirty="0">
                <a:latin typeface="宋体" pitchFamily="2" charset="-122"/>
              </a:rPr>
              <a:t>向按相数分段，每一组定子铁芯中放置一相</a:t>
            </a:r>
            <a:r>
              <a:rPr lang="zh-CN" altLang="en-US" sz="2400" b="1" dirty="0" smtClean="0">
                <a:solidFill>
                  <a:srgbClr val="FF0000"/>
                </a:solidFill>
                <a:latin typeface="宋体" pitchFamily="2" charset="-122"/>
              </a:rPr>
              <a:t>环形控制绕组</a:t>
            </a:r>
            <a:r>
              <a:rPr lang="zh-CN" altLang="en-US" sz="2400" dirty="0">
                <a:latin typeface="宋体" pitchFamily="2" charset="-122"/>
              </a:rPr>
              <a:t>。定转子圆周上冲有齿形</a:t>
            </a:r>
            <a:r>
              <a:rPr lang="zh-CN" altLang="en-US" sz="2400" dirty="0" smtClean="0">
                <a:latin typeface="宋体" pitchFamily="2" charset="-122"/>
              </a:rPr>
              <a:t>相近、齿数</a:t>
            </a:r>
            <a:r>
              <a:rPr lang="zh-CN" altLang="en-US" sz="2400" dirty="0">
                <a:latin typeface="宋体" pitchFamily="2" charset="-122"/>
              </a:rPr>
              <a:t>相同的均布小齿。定子（或转子）铁芯每两相邻段错开</a:t>
            </a:r>
            <a:r>
              <a:rPr lang="en-US" altLang="zh-CN" sz="2400" dirty="0"/>
              <a:t>1/m</a:t>
            </a:r>
            <a:r>
              <a:rPr lang="zh-CN" altLang="en-US" sz="2400" dirty="0">
                <a:latin typeface="宋体" pitchFamily="2" charset="-122"/>
              </a:rPr>
              <a:t>齿距</a:t>
            </a:r>
            <a:r>
              <a:rPr lang="zh-CN" altLang="en-US" sz="2400" dirty="0" smtClean="0">
                <a:latin typeface="宋体" pitchFamily="2" charset="-122"/>
              </a:rPr>
              <a:t>。</a:t>
            </a:r>
            <a:endParaRPr lang="en-US" altLang="zh-CN" sz="2400" dirty="0" smtClean="0">
              <a:latin typeface="宋体" pitchFamily="2" charset="-122"/>
            </a:endParaRPr>
          </a:p>
        </p:txBody>
      </p:sp>
      <p:sp>
        <p:nvSpPr>
          <p:cNvPr id="17413"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6EB27DF7-5C7B-4786-A641-907A5EAEAF0E}" type="slidenum">
              <a:rPr lang="en-US" altLang="zh-CN" sz="1400" smtClean="0"/>
              <a:pPr>
                <a:spcBef>
                  <a:spcPct val="0"/>
                </a:spcBef>
                <a:buFontTx/>
                <a:buNone/>
              </a:pPr>
              <a:t>14</a:t>
            </a:fld>
            <a:endParaRPr lang="en-US" altLang="zh-CN" sz="1400" smtClean="0"/>
          </a:p>
        </p:txBody>
      </p:sp>
      <p:sp>
        <p:nvSpPr>
          <p:cNvPr id="2" name="矩形 1"/>
          <p:cNvSpPr/>
          <p:nvPr/>
        </p:nvSpPr>
        <p:spPr>
          <a:xfrm>
            <a:off x="6186225" y="3506024"/>
            <a:ext cx="2318026" cy="2554545"/>
          </a:xfrm>
          <a:prstGeom prst="rect">
            <a:avLst/>
          </a:prstGeom>
        </p:spPr>
        <p:txBody>
          <a:bodyPr wrap="square">
            <a:spAutoFit/>
          </a:bodyPr>
          <a:lstStyle/>
          <a:p>
            <a:pPr eaLnBrk="1" hangingPunct="1"/>
            <a:r>
              <a:rPr lang="zh-CN" altLang="en-US" sz="2000" b="1" dirty="0">
                <a:latin typeface="宋体" pitchFamily="2" charset="-122"/>
              </a:rPr>
              <a:t>优点：定子空间利用率好，环形控制绕组绕制</a:t>
            </a:r>
            <a:r>
              <a:rPr lang="zh-CN" altLang="en-US" sz="2000" b="1" dirty="0" smtClean="0">
                <a:latin typeface="宋体" pitchFamily="2" charset="-122"/>
              </a:rPr>
              <a:t>方便，步距角较小</a:t>
            </a:r>
            <a:r>
              <a:rPr lang="zh-CN" altLang="en-US" sz="2000" b="1" dirty="0">
                <a:latin typeface="宋体" pitchFamily="2" charset="-122"/>
              </a:rPr>
              <a:t>，起动和运行频率较高。</a:t>
            </a:r>
            <a:endParaRPr lang="en-US" altLang="zh-CN" sz="2000" b="1" dirty="0">
              <a:latin typeface="宋体" pitchFamily="2" charset="-122"/>
            </a:endParaRPr>
          </a:p>
          <a:p>
            <a:pPr eaLnBrk="1" hangingPunct="1"/>
            <a:r>
              <a:rPr lang="zh-CN" altLang="en-US" sz="2000" b="1" dirty="0">
                <a:latin typeface="宋体" pitchFamily="2" charset="-122"/>
              </a:rPr>
              <a:t>缺点：铁芯分段和错位工艺较复杂，精度不易保证。</a:t>
            </a:r>
            <a:r>
              <a:rPr lang="zh-CN" altLang="en-US" sz="2000" b="1" dirty="0">
                <a:ea typeface="仿宋_GB2312" pitchFamily="49" charset="-122"/>
              </a:rPr>
              <a:t> </a:t>
            </a:r>
          </a:p>
        </p:txBody>
      </p:sp>
      <p:pic>
        <p:nvPicPr>
          <p:cNvPr id="4" name="图片 3"/>
          <p:cNvPicPr>
            <a:picLocks noChangeAspect="1"/>
          </p:cNvPicPr>
          <p:nvPr/>
        </p:nvPicPr>
        <p:blipFill>
          <a:blip r:embed="rId3"/>
          <a:stretch>
            <a:fillRect/>
          </a:stretch>
        </p:blipFill>
        <p:spPr>
          <a:xfrm>
            <a:off x="389048" y="3429000"/>
            <a:ext cx="3523305" cy="2934162"/>
          </a:xfrm>
          <a:prstGeom prst="rect">
            <a:avLst/>
          </a:prstGeom>
        </p:spPr>
      </p:pic>
      <p:cxnSp>
        <p:nvCxnSpPr>
          <p:cNvPr id="6" name="直接连接符 5"/>
          <p:cNvCxnSpPr/>
          <p:nvPr/>
        </p:nvCxnSpPr>
        <p:spPr>
          <a:xfrm flipV="1">
            <a:off x="2164726" y="5085184"/>
            <a:ext cx="196292" cy="9361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1314495" y="4999841"/>
            <a:ext cx="288032"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cstate="print">
            <a:extLst>
              <a:ext uri="{28A0092B-C50C-407E-A947-70E740481C1C}">
                <a14:useLocalDpi xmlns:a14="http://schemas.microsoft.com/office/drawing/2010/main" val="0"/>
              </a:ext>
            </a:extLst>
          </a:blip>
          <a:srcRect l="15757" t="25850" r="6418" b="15351"/>
          <a:stretch/>
        </p:blipFill>
        <p:spPr>
          <a:xfrm>
            <a:off x="4037378" y="2942010"/>
            <a:ext cx="1959711" cy="2194877"/>
          </a:xfrm>
          <a:prstGeom prst="rect">
            <a:avLst/>
          </a:prstGeom>
        </p:spPr>
      </p:pic>
      <p:pic>
        <p:nvPicPr>
          <p:cNvPr id="5" name="图片 4"/>
          <p:cNvPicPr>
            <a:picLocks noChangeAspect="1"/>
          </p:cNvPicPr>
          <p:nvPr/>
        </p:nvPicPr>
        <p:blipFill>
          <a:blip r:embed="rId5"/>
          <a:stretch>
            <a:fillRect/>
          </a:stretch>
        </p:blipFill>
        <p:spPr>
          <a:xfrm>
            <a:off x="3921854" y="5129908"/>
            <a:ext cx="2175156" cy="1680802"/>
          </a:xfrm>
          <a:prstGeom prst="rect">
            <a:avLst/>
          </a:prstGeom>
        </p:spPr>
      </p:pic>
      <mc:AlternateContent xmlns:mc="http://schemas.openxmlformats.org/markup-compatibility/2006" xmlns:p14="http://schemas.microsoft.com/office/powerpoint/2010/main">
        <mc:Choice Requires="p14">
          <p:contentPart p14:bwMode="auto" r:id="rId6">
            <p14:nvContentPartPr>
              <p14:cNvPr id="14" name="墨迹 13"/>
              <p14:cNvContentPartPr/>
              <p14:nvPr/>
            </p14:nvContentPartPr>
            <p14:xfrm>
              <a:off x="4337720" y="5963880"/>
              <a:ext cx="591480" cy="183240"/>
            </p14:xfrm>
          </p:contentPart>
        </mc:Choice>
        <mc:Fallback xmlns="">
          <p:pic>
            <p:nvPicPr>
              <p:cNvPr id="14" name="墨迹 13"/>
              <p:cNvPicPr/>
              <p:nvPr/>
            </p:nvPicPr>
            <p:blipFill>
              <a:blip r:embed="rId7"/>
              <a:stretch>
                <a:fillRect/>
              </a:stretch>
            </p:blipFill>
            <p:spPr>
              <a:xfrm>
                <a:off x="4327280" y="5953440"/>
                <a:ext cx="61236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6" name="墨迹 15"/>
              <p14:cNvContentPartPr/>
              <p14:nvPr/>
            </p14:nvContentPartPr>
            <p14:xfrm>
              <a:off x="4409360" y="5648880"/>
              <a:ext cx="488160" cy="132480"/>
            </p14:xfrm>
          </p:contentPart>
        </mc:Choice>
        <mc:Fallback xmlns="">
          <p:pic>
            <p:nvPicPr>
              <p:cNvPr id="16" name="墨迹 15"/>
              <p:cNvPicPr/>
              <p:nvPr/>
            </p:nvPicPr>
            <p:blipFill>
              <a:blip r:embed="rId9"/>
              <a:stretch>
                <a:fillRect/>
              </a:stretch>
            </p:blipFill>
            <p:spPr>
              <a:xfrm>
                <a:off x="4398920" y="5638440"/>
                <a:ext cx="509040" cy="153360"/>
              </a:xfrm>
              <a:prstGeom prst="rect">
                <a:avLst/>
              </a:prstGeom>
            </p:spPr>
          </p:pic>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p:cNvSpPr>
            <a:spLocks noGrp="1" noChangeArrowheads="1"/>
          </p:cNvSpPr>
          <p:nvPr>
            <p:ph type="body" idx="4294967295"/>
          </p:nvPr>
        </p:nvSpPr>
        <p:spPr>
          <a:xfrm>
            <a:off x="152400" y="967071"/>
            <a:ext cx="8740080" cy="1957873"/>
          </a:xfrm>
          <a:prstGeom prst="rect">
            <a:avLst/>
          </a:prstGeom>
        </p:spPr>
        <p:txBody>
          <a:bodyPr/>
          <a:lstStyle/>
          <a:p>
            <a:pPr marL="0" indent="0" eaLnBrk="1" hangingPunct="1">
              <a:lnSpc>
                <a:spcPct val="125000"/>
              </a:lnSpc>
              <a:spcBef>
                <a:spcPts val="0"/>
              </a:spcBef>
              <a:buFontTx/>
              <a:buNone/>
            </a:pPr>
            <a:r>
              <a:rPr lang="en-US" altLang="zh-CN" sz="2000" b="1" dirty="0" smtClean="0">
                <a:ea typeface="仿宋_GB2312" pitchFamily="49" charset="-122"/>
              </a:rPr>
              <a:t>②</a:t>
            </a:r>
            <a:r>
              <a:rPr lang="zh-CN" altLang="en-US" sz="2000" b="1" dirty="0" smtClean="0">
                <a:latin typeface="宋体" pitchFamily="2" charset="-122"/>
              </a:rPr>
              <a:t>径向磁路多段式：定转子铁芯同样按相数沿电机轴向分段，</a:t>
            </a:r>
            <a:r>
              <a:rPr lang="zh-CN" altLang="en-US" sz="2000" b="1" dirty="0" smtClean="0">
                <a:solidFill>
                  <a:srgbClr val="FF0000"/>
                </a:solidFill>
                <a:latin typeface="宋体" pitchFamily="2" charset="-122"/>
              </a:rPr>
              <a:t>每段定子铁芯的磁极上放置同一相绕组</a:t>
            </a:r>
            <a:r>
              <a:rPr lang="zh-CN" altLang="en-US" sz="2000" b="1" dirty="0" smtClean="0">
                <a:latin typeface="宋体" pitchFamily="2" charset="-122"/>
              </a:rPr>
              <a:t>。磁极数由结构考虑决定的。定、转子的圆周上都冲有齿形相近并有相同齿距的齿槽。定子（或转子）铁芯</a:t>
            </a:r>
            <a:r>
              <a:rPr lang="zh-CN" altLang="en-US" sz="2000" b="1" dirty="0" smtClean="0">
                <a:solidFill>
                  <a:srgbClr val="FF0000"/>
                </a:solidFill>
                <a:latin typeface="宋体" pitchFamily="2" charset="-122"/>
              </a:rPr>
              <a:t>每两相邻段错开</a:t>
            </a:r>
            <a:r>
              <a:rPr lang="en-US" altLang="zh-CN" sz="2000" b="1" dirty="0" smtClean="0">
                <a:solidFill>
                  <a:srgbClr val="FF0000"/>
                </a:solidFill>
              </a:rPr>
              <a:t>1/m</a:t>
            </a:r>
            <a:r>
              <a:rPr lang="zh-CN" altLang="en-US" sz="2000" b="1" dirty="0" smtClean="0">
                <a:solidFill>
                  <a:srgbClr val="FF0000"/>
                </a:solidFill>
                <a:latin typeface="宋体" pitchFamily="2" charset="-122"/>
              </a:rPr>
              <a:t>齿距</a:t>
            </a:r>
            <a:r>
              <a:rPr lang="zh-CN" altLang="en-US" sz="2000" b="1" dirty="0" smtClean="0">
                <a:latin typeface="宋体" pitchFamily="2" charset="-122"/>
              </a:rPr>
              <a:t>。</a:t>
            </a:r>
          </a:p>
        </p:txBody>
      </p:sp>
      <p:grpSp>
        <p:nvGrpSpPr>
          <p:cNvPr id="18435" name="组合 4"/>
          <p:cNvGrpSpPr>
            <a:grpSpLocks/>
          </p:cNvGrpSpPr>
          <p:nvPr/>
        </p:nvGrpSpPr>
        <p:grpSpPr bwMode="auto">
          <a:xfrm>
            <a:off x="4997623" y="2780928"/>
            <a:ext cx="4121150" cy="3800475"/>
            <a:chOff x="4800600" y="1371600"/>
            <a:chExt cx="4121150" cy="3800475"/>
          </a:xfrm>
        </p:grpSpPr>
        <p:pic>
          <p:nvPicPr>
            <p:cNvPr id="18437" name="Picture 4" descr="E:\机电控制扫描\小图\图2-8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371600"/>
              <a:ext cx="4121150" cy="380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Box 3"/>
            <p:cNvSpPr txBox="1">
              <a:spLocks noChangeArrowheads="1"/>
            </p:cNvSpPr>
            <p:nvPr/>
          </p:nvSpPr>
          <p:spPr bwMode="auto">
            <a:xfrm>
              <a:off x="5286380" y="4519206"/>
              <a:ext cx="642942"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00"/>
            </a:p>
          </p:txBody>
        </p:sp>
      </p:grpSp>
      <p:sp>
        <p:nvSpPr>
          <p:cNvPr id="1843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755DE26B-952B-41FA-BCBB-604809FD4F93}" type="slidenum">
              <a:rPr lang="en-US" altLang="zh-CN" sz="1400" smtClean="0"/>
              <a:pPr>
                <a:spcBef>
                  <a:spcPct val="0"/>
                </a:spcBef>
                <a:buFontTx/>
                <a:buNone/>
              </a:pPr>
              <a:t>15</a:t>
            </a:fld>
            <a:endParaRPr lang="en-US" altLang="zh-CN" sz="1400" smtClean="0"/>
          </a:p>
        </p:txBody>
      </p:sp>
      <p:sp>
        <p:nvSpPr>
          <p:cNvPr id="2" name="矩形 1"/>
          <p:cNvSpPr/>
          <p:nvPr/>
        </p:nvSpPr>
        <p:spPr>
          <a:xfrm>
            <a:off x="275940" y="2841690"/>
            <a:ext cx="4708611" cy="3170099"/>
          </a:xfrm>
          <a:prstGeom prst="rect">
            <a:avLst/>
          </a:prstGeom>
        </p:spPr>
        <p:txBody>
          <a:bodyPr wrap="square">
            <a:spAutoFit/>
          </a:bodyPr>
          <a:lstStyle/>
          <a:p>
            <a:pPr>
              <a:lnSpc>
                <a:spcPct val="125000"/>
              </a:lnSpc>
            </a:pPr>
            <a:r>
              <a:rPr lang="zh-CN" altLang="en-US" sz="2000" b="1" dirty="0">
                <a:latin typeface="宋体" pitchFamily="2" charset="-122"/>
                <a:ea typeface="+mn-ea"/>
              </a:rPr>
              <a:t>　 另外一种结构，相当于单段式的组合，在每一段定子铁芯上放置两相或三相控制绕组，定子（或转子）铁芯每两相邻段错开相应的齿距。</a:t>
            </a:r>
          </a:p>
          <a:p>
            <a:pPr>
              <a:lnSpc>
                <a:spcPct val="125000"/>
              </a:lnSpc>
            </a:pPr>
            <a:r>
              <a:rPr lang="zh-CN" altLang="en-US" sz="2000" b="1" dirty="0">
                <a:latin typeface="宋体" pitchFamily="2" charset="-122"/>
                <a:ea typeface="+mn-ea"/>
              </a:rPr>
              <a:t>　 径向磁路多段式的步进电动机的步距角同样可以做得很小，并且电机的起动和运行频率较高。但同样铁芯的错位工艺比较复杂。 </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836019" y="904875"/>
            <a:ext cx="5035475" cy="593725"/>
          </a:xfrm>
          <a:prstGeom prst="rect">
            <a:avLst/>
          </a:prstGeom>
        </p:spPr>
        <p:txBody>
          <a:bodyPr/>
          <a:lstStyle/>
          <a:p>
            <a:r>
              <a:rPr lang="en-US" altLang="zh-CN" sz="3200" b="1" dirty="0" smtClean="0">
                <a:latin typeface="宋体" pitchFamily="2" charset="-122"/>
              </a:rPr>
              <a:t>6.4.3 </a:t>
            </a:r>
            <a:r>
              <a:rPr lang="zh-CN" altLang="en-US" sz="3200" b="1" dirty="0" smtClean="0">
                <a:latin typeface="宋体" pitchFamily="2" charset="-122"/>
              </a:rPr>
              <a:t>永磁式步进电动机</a:t>
            </a:r>
            <a:endParaRPr lang="zh-CN" altLang="en-US" sz="3200" b="1" dirty="0" smtClean="0"/>
          </a:p>
        </p:txBody>
      </p:sp>
      <p:sp>
        <p:nvSpPr>
          <p:cNvPr id="19459" name="Rectangle 3"/>
          <p:cNvSpPr>
            <a:spLocks noGrp="1" noChangeArrowheads="1"/>
          </p:cNvSpPr>
          <p:nvPr>
            <p:ph type="body" idx="4294967295"/>
          </p:nvPr>
        </p:nvSpPr>
        <p:spPr>
          <a:xfrm>
            <a:off x="285750" y="1952625"/>
            <a:ext cx="4362450" cy="3548063"/>
          </a:xfrm>
          <a:prstGeom prst="rect">
            <a:avLst/>
          </a:prstGeom>
        </p:spPr>
        <p:txBody>
          <a:bodyPr/>
          <a:lstStyle/>
          <a:p>
            <a:pPr>
              <a:buFontTx/>
              <a:buNone/>
            </a:pPr>
            <a:r>
              <a:rPr lang="en-US" altLang="zh-CN" sz="2400" b="1" dirty="0" smtClean="0"/>
              <a:t>1.  </a:t>
            </a:r>
            <a:r>
              <a:rPr lang="zh-CN" altLang="en-US" sz="2400" b="1" dirty="0" smtClean="0">
                <a:latin typeface="宋体" pitchFamily="2" charset="-122"/>
              </a:rPr>
              <a:t>工作原理</a:t>
            </a:r>
            <a:r>
              <a:rPr lang="zh-CN" altLang="en-US" sz="2400" b="1" dirty="0" smtClean="0"/>
              <a:t> </a:t>
            </a:r>
          </a:p>
          <a:p>
            <a:pPr>
              <a:buFontTx/>
              <a:buNone/>
            </a:pPr>
            <a:r>
              <a:rPr lang="zh-CN" altLang="en-US" sz="2400" b="1" dirty="0" smtClean="0"/>
              <a:t>（</a:t>
            </a:r>
            <a:r>
              <a:rPr lang="en-US" altLang="zh-CN" sz="2400" b="1" dirty="0" smtClean="0"/>
              <a:t>1</a:t>
            </a:r>
            <a:r>
              <a:rPr lang="zh-CN" altLang="en-US" sz="2400" b="1" dirty="0" smtClean="0"/>
              <a:t>）</a:t>
            </a:r>
            <a:r>
              <a:rPr lang="zh-CN" altLang="en-US" sz="2400" b="1" dirty="0" smtClean="0">
                <a:latin typeface="宋体" pitchFamily="2" charset="-122"/>
              </a:rPr>
              <a:t>采用永久磁钢作为转子</a:t>
            </a:r>
            <a:r>
              <a:rPr lang="zh-CN" altLang="en-US" sz="2400" b="1" dirty="0" smtClean="0"/>
              <a:t> </a:t>
            </a:r>
          </a:p>
          <a:p>
            <a:pPr>
              <a:buFontTx/>
              <a:buNone/>
            </a:pPr>
            <a:r>
              <a:rPr lang="zh-CN" altLang="en-US" sz="2400" b="1" dirty="0" smtClean="0"/>
              <a:t>（</a:t>
            </a:r>
            <a:r>
              <a:rPr lang="en-US" altLang="zh-CN" sz="2400" b="1" dirty="0" smtClean="0"/>
              <a:t>2</a:t>
            </a:r>
            <a:r>
              <a:rPr lang="zh-CN" altLang="en-US" sz="2400" b="1" dirty="0" smtClean="0"/>
              <a:t>）</a:t>
            </a:r>
            <a:r>
              <a:rPr lang="zh-CN" altLang="en-US" sz="2400" b="1" dirty="0" smtClean="0">
                <a:latin typeface="宋体" pitchFamily="2" charset="-122"/>
              </a:rPr>
              <a:t>定子上同样有二相或多相绕组</a:t>
            </a:r>
            <a:r>
              <a:rPr lang="zh-CN" altLang="en-US" sz="2400" b="1" dirty="0" smtClean="0"/>
              <a:t> </a:t>
            </a:r>
          </a:p>
          <a:p>
            <a:pPr>
              <a:buFontTx/>
              <a:buNone/>
            </a:pPr>
            <a:r>
              <a:rPr lang="zh-CN" altLang="en-US" sz="2400" b="1" dirty="0" smtClean="0"/>
              <a:t>（</a:t>
            </a:r>
            <a:r>
              <a:rPr lang="en-US" altLang="zh-CN" sz="2400" b="1" dirty="0" smtClean="0"/>
              <a:t>3</a:t>
            </a:r>
            <a:r>
              <a:rPr lang="zh-CN" altLang="en-US" sz="2400" b="1" dirty="0" smtClean="0"/>
              <a:t>）</a:t>
            </a:r>
            <a:r>
              <a:rPr lang="zh-CN" altLang="en-US" sz="2400" b="1" dirty="0" smtClean="0">
                <a:solidFill>
                  <a:srgbClr val="FF0000"/>
                </a:solidFill>
                <a:latin typeface="宋体" pitchFamily="2" charset="-122"/>
              </a:rPr>
              <a:t>定子的每相</a:t>
            </a:r>
            <a:r>
              <a:rPr lang="zh-CN" altLang="en-US" sz="2400" b="1" dirty="0">
                <a:solidFill>
                  <a:srgbClr val="FF0000"/>
                </a:solidFill>
                <a:latin typeface="宋体" pitchFamily="2" charset="-122"/>
              </a:rPr>
              <a:t>极数与</a:t>
            </a:r>
            <a:r>
              <a:rPr lang="zh-CN" altLang="en-US" sz="2400" b="1" dirty="0" smtClean="0">
                <a:solidFill>
                  <a:srgbClr val="FF0000"/>
                </a:solidFill>
                <a:latin typeface="宋体" pitchFamily="2" charset="-122"/>
              </a:rPr>
              <a:t>转子的磁极数相同</a:t>
            </a:r>
            <a:r>
              <a:rPr lang="zh-CN" altLang="en-US" sz="2400" b="1" dirty="0" smtClean="0">
                <a:latin typeface="宋体" pitchFamily="2" charset="-122"/>
              </a:rPr>
              <a:t>，并且轴线互相对齐</a:t>
            </a:r>
            <a:r>
              <a:rPr lang="zh-CN" altLang="en-US" sz="2400" b="1" dirty="0" smtClean="0"/>
              <a:t> </a:t>
            </a:r>
          </a:p>
          <a:p>
            <a:pPr>
              <a:buFontTx/>
              <a:buNone/>
            </a:pPr>
            <a:r>
              <a:rPr lang="zh-CN" altLang="en-US" sz="2400" b="1" dirty="0" smtClean="0"/>
              <a:t>（</a:t>
            </a:r>
            <a:r>
              <a:rPr lang="en-US" altLang="zh-CN" sz="2400" b="1" dirty="0" smtClean="0"/>
              <a:t>4</a:t>
            </a:r>
            <a:r>
              <a:rPr lang="zh-CN" altLang="en-US" sz="2400" b="1" dirty="0" smtClean="0"/>
              <a:t>）</a:t>
            </a:r>
            <a:r>
              <a:rPr lang="zh-CN" altLang="en-US" sz="2400" b="1" dirty="0" smtClean="0">
                <a:latin typeface="宋体" pitchFamily="2" charset="-122"/>
              </a:rPr>
              <a:t>定子绕组通电是双极性的</a:t>
            </a:r>
            <a:r>
              <a:rPr lang="zh-CN" altLang="en-US" sz="2400" b="1" dirty="0" smtClean="0"/>
              <a:t> </a:t>
            </a:r>
          </a:p>
        </p:txBody>
      </p:sp>
      <p:grpSp>
        <p:nvGrpSpPr>
          <p:cNvPr id="19460" name="组合 5"/>
          <p:cNvGrpSpPr>
            <a:grpSpLocks/>
          </p:cNvGrpSpPr>
          <p:nvPr/>
        </p:nvGrpSpPr>
        <p:grpSpPr bwMode="auto">
          <a:xfrm>
            <a:off x="4598988" y="1638300"/>
            <a:ext cx="4545012" cy="4648200"/>
            <a:chOff x="4598988" y="1295400"/>
            <a:chExt cx="4545012" cy="4648200"/>
          </a:xfrm>
        </p:grpSpPr>
        <p:pic>
          <p:nvPicPr>
            <p:cNvPr id="19462" name="Picture 4" descr="E:\机电控制扫描\小图\图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988" y="1295400"/>
              <a:ext cx="45450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TextBox 4"/>
            <p:cNvSpPr txBox="1">
              <a:spLocks noChangeArrowheads="1"/>
            </p:cNvSpPr>
            <p:nvPr/>
          </p:nvSpPr>
          <p:spPr bwMode="auto">
            <a:xfrm>
              <a:off x="4929190" y="5305024"/>
              <a:ext cx="785818"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00"/>
            </a:p>
          </p:txBody>
        </p:sp>
      </p:grpSp>
      <p:sp>
        <p:nvSpPr>
          <p:cNvPr id="1946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87EDAB7A-76BA-4F31-A581-5910223F218E}" type="slidenum">
              <a:rPr lang="en-US" altLang="zh-CN" sz="1400" smtClean="0"/>
              <a:pPr>
                <a:spcBef>
                  <a:spcPct val="0"/>
                </a:spcBef>
                <a:buFontTx/>
                <a:buNone/>
              </a:pPr>
              <a:t>16</a:t>
            </a:fld>
            <a:endParaRPr lang="en-US" altLang="zh-CN" sz="1400" smtClean="0"/>
          </a:p>
        </p:txBody>
      </p:sp>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6662928" y="2133552"/>
              <a:ext cx="488160" cy="568080"/>
            </p14:xfrm>
          </p:contentPart>
        </mc:Choice>
        <mc:Fallback xmlns="">
          <p:pic>
            <p:nvPicPr>
              <p:cNvPr id="3" name="墨迹 2"/>
              <p:cNvPicPr/>
              <p:nvPr/>
            </p:nvPicPr>
            <p:blipFill>
              <a:blip r:embed="rId5"/>
              <a:stretch>
                <a:fillRect/>
              </a:stretch>
            </p:blipFill>
            <p:spPr>
              <a:xfrm>
                <a:off x="6652488" y="2123112"/>
                <a:ext cx="50904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墨迹 8"/>
              <p14:cNvContentPartPr/>
              <p14:nvPr/>
            </p14:nvContentPartPr>
            <p14:xfrm>
              <a:off x="6729888" y="3407232"/>
              <a:ext cx="1751040" cy="1739160"/>
            </p14:xfrm>
          </p:contentPart>
        </mc:Choice>
        <mc:Fallback xmlns="">
          <p:pic>
            <p:nvPicPr>
              <p:cNvPr id="9" name="墨迹 8"/>
              <p:cNvPicPr/>
              <p:nvPr/>
            </p:nvPicPr>
            <p:blipFill>
              <a:blip r:embed="rId7"/>
              <a:stretch>
                <a:fillRect/>
              </a:stretch>
            </p:blipFill>
            <p:spPr>
              <a:xfrm>
                <a:off x="6719448" y="3396792"/>
                <a:ext cx="1771920" cy="176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墨迹 10"/>
              <p14:cNvContentPartPr/>
              <p14:nvPr/>
            </p14:nvContentPartPr>
            <p14:xfrm>
              <a:off x="5483928" y="3376992"/>
              <a:ext cx="1264680" cy="1634400"/>
            </p14:xfrm>
          </p:contentPart>
        </mc:Choice>
        <mc:Fallback xmlns="">
          <p:pic>
            <p:nvPicPr>
              <p:cNvPr id="11" name="墨迹 10"/>
              <p:cNvPicPr/>
              <p:nvPr/>
            </p:nvPicPr>
            <p:blipFill>
              <a:blip r:embed="rId9"/>
              <a:stretch>
                <a:fillRect/>
              </a:stretch>
            </p:blipFill>
            <p:spPr>
              <a:xfrm>
                <a:off x="5473488" y="3366552"/>
                <a:ext cx="1285560" cy="1655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墨迹 11"/>
              <p14:cNvContentPartPr/>
              <p14:nvPr/>
            </p14:nvContentPartPr>
            <p14:xfrm>
              <a:off x="7263048" y="2279712"/>
              <a:ext cx="1103400" cy="1670760"/>
            </p14:xfrm>
          </p:contentPart>
        </mc:Choice>
        <mc:Fallback xmlns="">
          <p:pic>
            <p:nvPicPr>
              <p:cNvPr id="12" name="墨迹 11"/>
              <p:cNvPicPr/>
              <p:nvPr/>
            </p:nvPicPr>
            <p:blipFill>
              <a:blip r:embed="rId11"/>
              <a:stretch>
                <a:fillRect/>
              </a:stretch>
            </p:blipFill>
            <p:spPr>
              <a:xfrm>
                <a:off x="7252608" y="2269272"/>
                <a:ext cx="1124280" cy="169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p14:cNvContentPartPr/>
              <p14:nvPr/>
            </p14:nvContentPartPr>
            <p14:xfrm>
              <a:off x="5328048" y="3499032"/>
              <a:ext cx="615960" cy="435240"/>
            </p14:xfrm>
          </p:contentPart>
        </mc:Choice>
        <mc:Fallback xmlns="">
          <p:pic>
            <p:nvPicPr>
              <p:cNvPr id="14" name="墨迹 13"/>
              <p:cNvPicPr/>
              <p:nvPr/>
            </p:nvPicPr>
            <p:blipFill>
              <a:blip r:embed="rId13"/>
              <a:stretch>
                <a:fillRect/>
              </a:stretch>
            </p:blipFill>
            <p:spPr>
              <a:xfrm>
                <a:off x="5317608" y="3488592"/>
                <a:ext cx="636840" cy="456120"/>
              </a:xfrm>
              <a:prstGeom prst="rect">
                <a:avLst/>
              </a:prstGeom>
            </p:spPr>
          </p:pic>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F45930F-6ED5-4DAF-B09A-D2522B74286F}" type="slidenum">
              <a:rPr lang="en-US" altLang="zh-CN" smtClean="0"/>
              <a:pPr>
                <a:defRPr/>
              </a:pPr>
              <a:t>17</a:t>
            </a:fld>
            <a:endParaRPr lang="en-US" altLang="zh-CN"/>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32" y="988641"/>
            <a:ext cx="7990008" cy="5256584"/>
          </a:xfrm>
          <a:prstGeom prst="rect">
            <a:avLst/>
          </a:prstGeom>
        </p:spPr>
      </p:pic>
    </p:spTree>
    <p:extLst>
      <p:ext uri="{BB962C8B-B14F-4D97-AF65-F5344CB8AC3E}">
        <p14:creationId xmlns:p14="http://schemas.microsoft.com/office/powerpoint/2010/main" val="2629193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3"/>
          <p:cNvSpPr>
            <a:spLocks noGrp="1" noChangeArrowheads="1"/>
          </p:cNvSpPr>
          <p:nvPr>
            <p:ph type="body" idx="4294967295"/>
          </p:nvPr>
        </p:nvSpPr>
        <p:spPr>
          <a:xfrm>
            <a:off x="385763" y="950168"/>
            <a:ext cx="8458200" cy="715608"/>
          </a:xfrm>
          <a:prstGeom prst="rect">
            <a:avLst/>
          </a:prstGeom>
        </p:spPr>
        <p:txBody>
          <a:bodyPr/>
          <a:lstStyle/>
          <a:p>
            <a:pPr>
              <a:lnSpc>
                <a:spcPct val="90000"/>
              </a:lnSpc>
              <a:buFontTx/>
              <a:buNone/>
            </a:pPr>
            <a:r>
              <a:rPr lang="en-US" altLang="zh-CN" sz="2400" b="1" dirty="0" smtClean="0">
                <a:latin typeface="Times New Roman" pitchFamily="18" charset="0"/>
                <a:cs typeface="Times New Roman" pitchFamily="18" charset="0"/>
              </a:rPr>
              <a:t>2</a:t>
            </a:r>
            <a:r>
              <a:rPr lang="en-US" altLang="zh-CN" sz="2400" b="1" dirty="0" smtClean="0"/>
              <a:t>.  </a:t>
            </a:r>
            <a:r>
              <a:rPr lang="zh-CN" altLang="en-US" sz="2400" b="1" dirty="0" smtClean="0">
                <a:latin typeface="宋体" pitchFamily="2" charset="-122"/>
              </a:rPr>
              <a:t>结构型式：定子多段式，转子多段式，数码显示用步进电动机、定子带磁钢的步进电动机等。</a:t>
            </a:r>
          </a:p>
          <a:p>
            <a:pPr>
              <a:lnSpc>
                <a:spcPct val="90000"/>
              </a:lnSpc>
              <a:buFontTx/>
              <a:buNone/>
            </a:pPr>
            <a:endParaRPr lang="zh-CN" altLang="en-US" sz="2400" b="1" dirty="0" smtClean="0">
              <a:latin typeface="宋体" pitchFamily="2" charset="-122"/>
            </a:endParaRPr>
          </a:p>
          <a:p>
            <a:pPr>
              <a:lnSpc>
                <a:spcPct val="90000"/>
              </a:lnSpc>
              <a:buFontTx/>
              <a:buNone/>
            </a:pPr>
            <a:endParaRPr lang="zh-CN" altLang="en-US" sz="2400" b="1" dirty="0" smtClean="0">
              <a:latin typeface="宋体" pitchFamily="2" charset="-122"/>
            </a:endParaRPr>
          </a:p>
        </p:txBody>
      </p:sp>
      <p:sp>
        <p:nvSpPr>
          <p:cNvPr id="20489" name="TextBox 4"/>
          <p:cNvSpPr txBox="1">
            <a:spLocks noChangeArrowheads="1"/>
          </p:cNvSpPr>
          <p:nvPr/>
        </p:nvSpPr>
        <p:spPr bwMode="auto">
          <a:xfrm>
            <a:off x="1627275" y="4303433"/>
            <a:ext cx="551895"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200"/>
          </a:p>
        </p:txBody>
      </p:sp>
      <p:sp>
        <p:nvSpPr>
          <p:cNvPr id="20487" name="TextBox 6"/>
          <p:cNvSpPr txBox="1">
            <a:spLocks noChangeArrowheads="1"/>
          </p:cNvSpPr>
          <p:nvPr/>
        </p:nvSpPr>
        <p:spPr bwMode="auto">
          <a:xfrm rot="60000">
            <a:off x="5664264" y="4136681"/>
            <a:ext cx="642942"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00"/>
          </a:p>
        </p:txBody>
      </p:sp>
      <p:sp>
        <p:nvSpPr>
          <p:cNvPr id="2048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1F925B4-BDBA-44A0-8381-3FD178BAE0B5}" type="slidenum">
              <a:rPr lang="en-US" altLang="zh-CN" sz="1400" smtClean="0"/>
              <a:pPr>
                <a:spcBef>
                  <a:spcPct val="0"/>
                </a:spcBef>
                <a:buFontTx/>
                <a:buNone/>
              </a:pPr>
              <a:t>18</a:t>
            </a:fld>
            <a:endParaRPr lang="en-US" altLang="zh-CN" sz="1400" dirty="0" smtClean="0"/>
          </a:p>
        </p:txBody>
      </p:sp>
      <p:sp>
        <p:nvSpPr>
          <p:cNvPr id="3" name="矩形 2"/>
          <p:cNvSpPr/>
          <p:nvPr/>
        </p:nvSpPr>
        <p:spPr>
          <a:xfrm>
            <a:off x="385762" y="4966136"/>
            <a:ext cx="8578725" cy="1631216"/>
          </a:xfrm>
          <a:prstGeom prst="rect">
            <a:avLst/>
          </a:prstGeom>
        </p:spPr>
        <p:txBody>
          <a:bodyPr wrap="square">
            <a:spAutoFit/>
          </a:bodyPr>
          <a:lstStyle/>
          <a:p>
            <a:pPr>
              <a:lnSpc>
                <a:spcPct val="125000"/>
              </a:lnSpc>
              <a:buFontTx/>
              <a:buNone/>
            </a:pPr>
            <a:r>
              <a:rPr lang="en-US" altLang="zh-CN" sz="2000" b="1" dirty="0"/>
              <a:t>3.  </a:t>
            </a:r>
            <a:r>
              <a:rPr lang="zh-CN" altLang="en-US" sz="2000" b="1" dirty="0">
                <a:latin typeface="宋体" pitchFamily="2" charset="-122"/>
              </a:rPr>
              <a:t>优点：有定位转矩，静转矩尺寸</a:t>
            </a:r>
            <a:r>
              <a:rPr lang="zh-CN" altLang="en-US" sz="2000" b="1" dirty="0" smtClean="0">
                <a:latin typeface="宋体" pitchFamily="2" charset="-122"/>
              </a:rPr>
              <a:t>比高；输出转矩比</a:t>
            </a:r>
            <a:r>
              <a:rPr lang="en-US" altLang="zh-CN" sz="2000" b="1" dirty="0" smtClean="0">
                <a:latin typeface="宋体" pitchFamily="2" charset="-122"/>
              </a:rPr>
              <a:t>VR</a:t>
            </a:r>
            <a:r>
              <a:rPr lang="zh-CN" altLang="en-US" sz="2000" b="1" dirty="0" smtClean="0">
                <a:latin typeface="宋体" pitchFamily="2" charset="-122"/>
              </a:rPr>
              <a:t>的大；运行</a:t>
            </a:r>
            <a:r>
              <a:rPr lang="zh-CN" altLang="en-US" sz="2000" b="1" dirty="0">
                <a:latin typeface="宋体" pitchFamily="2" charset="-122"/>
              </a:rPr>
              <a:t>功耗</a:t>
            </a:r>
            <a:r>
              <a:rPr lang="zh-CN" altLang="en-US" sz="2000" b="1" dirty="0" smtClean="0">
                <a:latin typeface="宋体" pitchFamily="2" charset="-122"/>
              </a:rPr>
              <a:t>小；较强的内阻尼</a:t>
            </a:r>
            <a:r>
              <a:rPr lang="zh-CN" altLang="en-US" sz="2000" b="1" dirty="0">
                <a:latin typeface="宋体" pitchFamily="2" charset="-122"/>
              </a:rPr>
              <a:t>转矩，单步振动时刻</a:t>
            </a:r>
            <a:r>
              <a:rPr lang="zh-CN" altLang="en-US" sz="2000" b="1" dirty="0" smtClean="0">
                <a:latin typeface="宋体" pitchFamily="2" charset="-122"/>
              </a:rPr>
              <a:t>短；低速性能好； </a:t>
            </a:r>
            <a:endParaRPr lang="zh-CN" altLang="en-US" sz="2000" b="1" dirty="0">
              <a:latin typeface="宋体" pitchFamily="2" charset="-122"/>
            </a:endParaRPr>
          </a:p>
          <a:p>
            <a:pPr>
              <a:lnSpc>
                <a:spcPct val="125000"/>
              </a:lnSpc>
              <a:buFontTx/>
              <a:buNone/>
            </a:pPr>
            <a:r>
              <a:rPr lang="en-US" altLang="zh-CN" sz="2000" b="1" dirty="0"/>
              <a:t>4.  </a:t>
            </a:r>
            <a:r>
              <a:rPr lang="zh-CN" altLang="en-US" sz="2000" b="1" dirty="0">
                <a:latin typeface="宋体" pitchFamily="2" charset="-122"/>
              </a:rPr>
              <a:t>缺点</a:t>
            </a:r>
            <a:r>
              <a:rPr lang="zh-CN" altLang="en-US" sz="2000" b="1" dirty="0" smtClean="0">
                <a:latin typeface="宋体" pitchFamily="2" charset="-122"/>
              </a:rPr>
              <a:t>：步距角较大，启动频率</a:t>
            </a:r>
            <a:r>
              <a:rPr lang="zh-CN" altLang="en-US" sz="2000" b="1" dirty="0">
                <a:latin typeface="宋体" pitchFamily="2" charset="-122"/>
              </a:rPr>
              <a:t>低</a:t>
            </a:r>
            <a:r>
              <a:rPr lang="zh-CN" altLang="en-US" sz="2000" b="1" dirty="0" smtClean="0">
                <a:latin typeface="宋体" pitchFamily="2" charset="-122"/>
              </a:rPr>
              <a:t>；</a:t>
            </a:r>
            <a:r>
              <a:rPr lang="zh-CN" altLang="en-US" sz="2000" b="1" dirty="0">
                <a:latin typeface="宋体" pitchFamily="2" charset="-122"/>
              </a:rPr>
              <a:t>永磁体工作不稳定；</a:t>
            </a:r>
            <a:r>
              <a:rPr lang="zh-CN" altLang="en-US" sz="2000" b="1" dirty="0" smtClean="0">
                <a:latin typeface="宋体" pitchFamily="2" charset="-122"/>
              </a:rPr>
              <a:t>反</a:t>
            </a:r>
            <a:r>
              <a:rPr lang="zh-CN" altLang="en-US" sz="2000" b="1" dirty="0">
                <a:latin typeface="宋体" pitchFamily="2" charset="-122"/>
              </a:rPr>
              <a:t>电势</a:t>
            </a:r>
            <a:r>
              <a:rPr lang="zh-CN" altLang="en-US" sz="2000" b="1" dirty="0" smtClean="0">
                <a:latin typeface="宋体" pitchFamily="2" charset="-122"/>
              </a:rPr>
              <a:t>高；需</a:t>
            </a:r>
            <a:r>
              <a:rPr lang="zh-CN" altLang="en-US" sz="2000" b="1" dirty="0">
                <a:latin typeface="宋体" pitchFamily="2" charset="-122"/>
              </a:rPr>
              <a:t>双极性</a:t>
            </a:r>
            <a:r>
              <a:rPr lang="zh-CN" altLang="en-US" sz="2000" b="1" dirty="0" smtClean="0">
                <a:latin typeface="宋体" pitchFamily="2" charset="-122"/>
              </a:rPr>
              <a:t>电源驱动，</a:t>
            </a:r>
            <a:r>
              <a:rPr lang="zh-CN" altLang="en-US" sz="2000" b="1" dirty="0">
                <a:latin typeface="宋体" pitchFamily="2" charset="-122"/>
              </a:rPr>
              <a:t>较为复杂。 </a:t>
            </a:r>
            <a:r>
              <a:rPr lang="zh-CN" altLang="en-US" sz="2000" b="1" dirty="0"/>
              <a:t> </a:t>
            </a:r>
          </a:p>
        </p:txBody>
      </p:sp>
      <p:pic>
        <p:nvPicPr>
          <p:cNvPr id="5" name="图片 4"/>
          <p:cNvPicPr>
            <a:picLocks noChangeAspect="1"/>
          </p:cNvPicPr>
          <p:nvPr/>
        </p:nvPicPr>
        <p:blipFill rotWithShape="1">
          <a:blip r:embed="rId3"/>
          <a:srcRect l="12400" t="8012" r="4956" b="7016"/>
          <a:stretch/>
        </p:blipFill>
        <p:spPr>
          <a:xfrm>
            <a:off x="539552" y="1816285"/>
            <a:ext cx="3312368" cy="2257166"/>
          </a:xfrm>
          <a:prstGeom prst="rect">
            <a:avLst/>
          </a:prstGeom>
        </p:spPr>
      </p:pic>
      <p:pic>
        <p:nvPicPr>
          <p:cNvPr id="6" name="图片 5"/>
          <p:cNvPicPr>
            <a:picLocks noChangeAspect="1"/>
          </p:cNvPicPr>
          <p:nvPr/>
        </p:nvPicPr>
        <p:blipFill rotWithShape="1">
          <a:blip r:embed="rId4"/>
          <a:srcRect l="8692" t="3427" r="8727" b="5341"/>
          <a:stretch/>
        </p:blipFill>
        <p:spPr>
          <a:xfrm>
            <a:off x="3918480" y="1757563"/>
            <a:ext cx="2736304" cy="2448272"/>
          </a:xfrm>
          <a:prstGeom prst="rect">
            <a:avLst/>
          </a:prstGeom>
        </p:spPr>
      </p:pic>
      <p:pic>
        <p:nvPicPr>
          <p:cNvPr id="7" name="图片 6"/>
          <p:cNvPicPr>
            <a:picLocks noChangeAspect="1"/>
          </p:cNvPicPr>
          <p:nvPr/>
        </p:nvPicPr>
        <p:blipFill>
          <a:blip r:embed="rId5"/>
          <a:stretch>
            <a:fillRect/>
          </a:stretch>
        </p:blipFill>
        <p:spPr>
          <a:xfrm>
            <a:off x="6721344" y="1896818"/>
            <a:ext cx="2253590" cy="2838275"/>
          </a:xfrm>
          <a:prstGeom prst="rect">
            <a:avLst/>
          </a:prstGeom>
        </p:spPr>
      </p:pic>
    </p:spTree>
    <p:extLst>
      <p:ext uri="{BB962C8B-B14F-4D97-AF65-F5344CB8AC3E}">
        <p14:creationId xmlns:p14="http://schemas.microsoft.com/office/powerpoint/2010/main" val="52493383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F45930F-6ED5-4DAF-B09A-D2522B74286F}" type="slidenum">
              <a:rPr lang="en-US" altLang="zh-CN" smtClean="0"/>
              <a:pPr>
                <a:defRPr/>
              </a:pPr>
              <a:t>19</a:t>
            </a:fld>
            <a:endParaRPr lang="en-US" altLang="zh-CN"/>
          </a:p>
        </p:txBody>
      </p:sp>
      <p:sp>
        <p:nvSpPr>
          <p:cNvPr id="5" name="Rectangle 2"/>
          <p:cNvSpPr>
            <a:spLocks noGrp="1" noChangeArrowheads="1"/>
          </p:cNvSpPr>
          <p:nvPr>
            <p:ph type="title" idx="4294967295"/>
          </p:nvPr>
        </p:nvSpPr>
        <p:spPr>
          <a:xfrm>
            <a:off x="1872156" y="210854"/>
            <a:ext cx="4886329" cy="529630"/>
          </a:xfrm>
          <a:prstGeom prst="rect">
            <a:avLst/>
          </a:prstGeom>
        </p:spPr>
        <p:txBody>
          <a:bodyPr/>
          <a:lstStyle/>
          <a:p>
            <a:r>
              <a:rPr lang="en-US" altLang="zh-CN" sz="3200" b="1" dirty="0" smtClean="0">
                <a:latin typeface="宋体" pitchFamily="2" charset="-122"/>
              </a:rPr>
              <a:t>6.4.4 </a:t>
            </a:r>
            <a:r>
              <a:rPr lang="zh-CN" altLang="en-US" sz="3200" b="1" dirty="0" smtClean="0">
                <a:latin typeface="宋体" pitchFamily="2" charset="-122"/>
              </a:rPr>
              <a:t>混合式步进电动机</a:t>
            </a:r>
            <a:r>
              <a:rPr lang="zh-CN" altLang="en-US" sz="3200" b="1" dirty="0" smtClean="0"/>
              <a:t>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552" y="1424075"/>
            <a:ext cx="5642869" cy="5072032"/>
          </a:xfrm>
          <a:prstGeom prst="rect">
            <a:avLst/>
          </a:prstGeom>
        </p:spPr>
      </p:pic>
    </p:spTree>
    <p:extLst>
      <p:ext uri="{BB962C8B-B14F-4D97-AF65-F5344CB8AC3E}">
        <p14:creationId xmlns:p14="http://schemas.microsoft.com/office/powerpoint/2010/main" val="53779908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71FBF0BB-AC8F-4F99-B169-3C0FB85D5054}" type="slidenum">
              <a:rPr lang="en-US" altLang="zh-CN" sz="1400" smtClean="0"/>
              <a:pPr>
                <a:spcBef>
                  <a:spcPct val="0"/>
                </a:spcBef>
                <a:buFontTx/>
                <a:buNone/>
              </a:pPr>
              <a:t>2</a:t>
            </a:fld>
            <a:endParaRPr lang="en-US" altLang="zh-CN" sz="1400" smtClean="0"/>
          </a:p>
        </p:txBody>
      </p:sp>
      <p:sp>
        <p:nvSpPr>
          <p:cNvPr id="35843" name="Rectangle 4"/>
          <p:cNvSpPr>
            <a:spLocks noChangeArrowheads="1"/>
          </p:cNvSpPr>
          <p:nvPr/>
        </p:nvSpPr>
        <p:spPr bwMode="auto">
          <a:xfrm>
            <a:off x="1172369" y="240286"/>
            <a:ext cx="6884987" cy="585787"/>
          </a:xfrm>
          <a:prstGeom prst="rect">
            <a:avLst/>
          </a:prstGeom>
          <a:noFill/>
          <a:ln w="9525">
            <a:noFill/>
            <a:miter lim="800000"/>
            <a:headEnd/>
            <a:tailEnd/>
          </a:ln>
        </p:spPr>
        <p:txBody>
          <a:bodyPr anchor="ctr">
            <a:spAutoFit/>
          </a:bodyPr>
          <a:lstStyle/>
          <a:p>
            <a:pPr algn="ctr" eaLnBrk="1" hangingPunct="1">
              <a:defRPr/>
            </a:pPr>
            <a:r>
              <a:rPr kumimoji="1" lang="en-US" altLang="zh-CN" sz="3200" b="1" dirty="0">
                <a:latin typeface="+mn-ea"/>
                <a:ea typeface="+mn-ea"/>
              </a:rPr>
              <a:t>6.4 </a:t>
            </a:r>
            <a:r>
              <a:rPr kumimoji="1" lang="zh-CN" altLang="en-US" sz="3200" b="1" dirty="0">
                <a:latin typeface="+mn-ea"/>
                <a:ea typeface="+mn-ea"/>
              </a:rPr>
              <a:t>步进电动机</a:t>
            </a:r>
          </a:p>
        </p:txBody>
      </p:sp>
      <p:sp>
        <p:nvSpPr>
          <p:cNvPr id="6" name="Rectangle 3"/>
          <p:cNvSpPr txBox="1">
            <a:spLocks noChangeArrowheads="1"/>
          </p:cNvSpPr>
          <p:nvPr/>
        </p:nvSpPr>
        <p:spPr>
          <a:xfrm>
            <a:off x="385763" y="1928813"/>
            <a:ext cx="8458200" cy="4214812"/>
          </a:xfrm>
          <a:prstGeom prst="rect">
            <a:avLst/>
          </a:prstGeom>
        </p:spPr>
        <p:txBody>
          <a:bodyPr/>
          <a:lstStyle/>
          <a:p>
            <a:pPr marL="342900" indent="-342900" eaLnBrk="1" hangingPunct="1">
              <a:spcBef>
                <a:spcPts val="1800"/>
              </a:spcBef>
              <a:defRPr/>
            </a:pPr>
            <a:r>
              <a:rPr lang="en-US" altLang="zh-CN" sz="2800" b="1" kern="0" dirty="0">
                <a:latin typeface="Times New Roman" pitchFamily="18" charset="0"/>
                <a:ea typeface="+mn-ea"/>
                <a:cs typeface="Times New Roman" pitchFamily="18" charset="0"/>
              </a:rPr>
              <a:t>1</a:t>
            </a:r>
            <a:r>
              <a:rPr lang="en-US" altLang="zh-CN" sz="2800" b="1" kern="0" dirty="0">
                <a:latin typeface="+mn-lt"/>
                <a:ea typeface="+mn-ea"/>
              </a:rPr>
              <a:t>.  </a:t>
            </a:r>
            <a:r>
              <a:rPr lang="zh-CN" altLang="en-US" sz="2800" b="1" kern="0" dirty="0">
                <a:latin typeface="+mn-lt"/>
                <a:ea typeface="+mn-ea"/>
              </a:rPr>
              <a:t>定义：</a:t>
            </a:r>
            <a:r>
              <a:rPr lang="zh-CN" altLang="en-US" sz="2800" b="1" kern="0" dirty="0">
                <a:latin typeface="Times New Roman" pitchFamily="18" charset="0"/>
                <a:ea typeface="+mn-ea"/>
              </a:rPr>
              <a:t>是一种</a:t>
            </a:r>
            <a:r>
              <a:rPr lang="zh-CN" altLang="en-US" sz="2800" b="1" kern="0" dirty="0">
                <a:solidFill>
                  <a:srgbClr val="FF0000"/>
                </a:solidFill>
                <a:latin typeface="Times New Roman" pitchFamily="18" charset="0"/>
                <a:ea typeface="+mn-ea"/>
              </a:rPr>
              <a:t>用电脉冲信号进行控制</a:t>
            </a:r>
            <a:r>
              <a:rPr lang="zh-CN" altLang="en-US" sz="2800" b="1" kern="0" dirty="0">
                <a:latin typeface="Times New Roman" pitchFamily="18" charset="0"/>
                <a:ea typeface="+mn-ea"/>
              </a:rPr>
              <a:t>，并将电脉冲信号转换成相应的</a:t>
            </a:r>
            <a:r>
              <a:rPr lang="zh-CN" altLang="en-US" sz="2800" b="1" kern="0" dirty="0">
                <a:solidFill>
                  <a:srgbClr val="FF0000"/>
                </a:solidFill>
                <a:latin typeface="Times New Roman" pitchFamily="18" charset="0"/>
                <a:ea typeface="+mn-ea"/>
              </a:rPr>
              <a:t>角位移或线位移</a:t>
            </a:r>
            <a:r>
              <a:rPr lang="zh-CN" altLang="en-US" sz="2800" b="1" kern="0" dirty="0">
                <a:latin typeface="Times New Roman" pitchFamily="18" charset="0"/>
                <a:ea typeface="+mn-ea"/>
              </a:rPr>
              <a:t>的控制电机。每输入一个脉冲，电机就移进一步，是</a:t>
            </a:r>
            <a:r>
              <a:rPr lang="zh-CN" altLang="en-US" sz="2800" b="1" kern="0" dirty="0">
                <a:solidFill>
                  <a:srgbClr val="FF0000"/>
                </a:solidFill>
                <a:latin typeface="Times New Roman" pitchFamily="18" charset="0"/>
                <a:ea typeface="+mn-ea"/>
              </a:rPr>
              <a:t>步进式</a:t>
            </a:r>
            <a:r>
              <a:rPr lang="zh-CN" altLang="en-US" sz="2800" b="1" kern="0" dirty="0">
                <a:latin typeface="Times New Roman" pitchFamily="18" charset="0"/>
                <a:ea typeface="+mn-ea"/>
              </a:rPr>
              <a:t>运动的，所以称为步进电动机，又因为它的绕组上所加的电源是脉冲电压，有时也称为</a:t>
            </a:r>
            <a:r>
              <a:rPr lang="zh-CN" altLang="en-US" sz="2800" b="1" kern="0" dirty="0">
                <a:solidFill>
                  <a:srgbClr val="FF0000"/>
                </a:solidFill>
                <a:latin typeface="Times New Roman" pitchFamily="18" charset="0"/>
                <a:ea typeface="+mn-ea"/>
              </a:rPr>
              <a:t>脉冲电动机</a:t>
            </a:r>
            <a:r>
              <a:rPr lang="zh-CN" altLang="en-US" sz="2800" b="1" kern="0" dirty="0">
                <a:latin typeface="Times New Roman" pitchFamily="18" charset="0"/>
                <a:ea typeface="+mn-ea"/>
              </a:rPr>
              <a:t>。</a:t>
            </a:r>
          </a:p>
          <a:p>
            <a:pPr marL="342900" indent="-342900" eaLnBrk="1" hangingPunct="1">
              <a:spcBef>
                <a:spcPts val="1800"/>
              </a:spcBef>
              <a:defRPr/>
            </a:pPr>
            <a:r>
              <a:rPr lang="en-US" altLang="zh-CN" sz="2800" b="1" kern="0" dirty="0">
                <a:latin typeface="Times New Roman" pitchFamily="18" charset="0"/>
                <a:ea typeface="+mn-ea"/>
              </a:rPr>
              <a:t>2.  </a:t>
            </a:r>
            <a:r>
              <a:rPr lang="zh-CN" altLang="en-US" sz="2800" b="1" kern="0" dirty="0">
                <a:latin typeface="Times New Roman" pitchFamily="18" charset="0"/>
                <a:ea typeface="+mn-ea"/>
              </a:rPr>
              <a:t>优点：可以开环使用，无稳定问题；无累积定位误差；能响应数字输入讯号，适合于</a:t>
            </a:r>
            <a:r>
              <a:rPr lang="zh-CN" altLang="en-US" sz="2800" b="1" kern="0" dirty="0" smtClean="0">
                <a:latin typeface="Times New Roman" pitchFamily="18" charset="0"/>
                <a:ea typeface="+mn-ea"/>
              </a:rPr>
              <a:t>数字式控制</a:t>
            </a:r>
            <a:r>
              <a:rPr lang="zh-CN" altLang="en-US" sz="2800" b="1" kern="0" dirty="0">
                <a:latin typeface="Times New Roman" pitchFamily="18" charset="0"/>
                <a:ea typeface="+mn-ea"/>
              </a:rPr>
              <a:t>；机械结构简单，很少或无需维护，不易受污染；可</a:t>
            </a:r>
            <a:r>
              <a:rPr lang="zh-CN" altLang="en-US" sz="2800" b="1" kern="0" dirty="0" smtClean="0">
                <a:latin typeface="Times New Roman" pitchFamily="18" charset="0"/>
                <a:ea typeface="+mn-ea"/>
              </a:rPr>
              <a:t>重复堵</a:t>
            </a:r>
            <a:r>
              <a:rPr lang="zh-CN" altLang="en-US" sz="2800" b="1" kern="0" dirty="0">
                <a:latin typeface="Times New Roman" pitchFamily="18" charset="0"/>
                <a:ea typeface="+mn-ea"/>
              </a:rPr>
              <a:t>转而不损坏，相当坚固耐用。 </a:t>
            </a:r>
          </a:p>
        </p:txBody>
      </p:sp>
      <p:sp>
        <p:nvSpPr>
          <p:cNvPr id="8" name="Rectangle 4"/>
          <p:cNvSpPr>
            <a:spLocks noChangeArrowheads="1"/>
          </p:cNvSpPr>
          <p:nvPr/>
        </p:nvSpPr>
        <p:spPr bwMode="auto">
          <a:xfrm>
            <a:off x="1044575" y="1071563"/>
            <a:ext cx="6884988" cy="585787"/>
          </a:xfrm>
          <a:prstGeom prst="rect">
            <a:avLst/>
          </a:prstGeom>
          <a:noFill/>
          <a:ln w="9525">
            <a:noFill/>
            <a:miter lim="800000"/>
            <a:headEnd/>
            <a:tailEnd/>
          </a:ln>
        </p:spPr>
        <p:txBody>
          <a:bodyPr anchor="ctr">
            <a:spAutoFit/>
          </a:bodyPr>
          <a:lstStyle/>
          <a:p>
            <a:pPr algn="ctr" eaLnBrk="1" hangingPunct="1">
              <a:defRPr/>
            </a:pPr>
            <a:r>
              <a:rPr kumimoji="1" lang="en-US" altLang="zh-CN" sz="3200" b="1" dirty="0">
                <a:latin typeface="+mn-ea"/>
                <a:ea typeface="+mn-ea"/>
              </a:rPr>
              <a:t>6.4.1 </a:t>
            </a:r>
            <a:r>
              <a:rPr kumimoji="1" lang="zh-CN" altLang="en-US" sz="3200" b="1" dirty="0">
                <a:latin typeface="+mn-ea"/>
                <a:ea typeface="+mn-ea"/>
              </a:rPr>
              <a:t>概述</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2" name="TextBox 5"/>
          <p:cNvSpPr txBox="1">
            <a:spLocks noChangeArrowheads="1"/>
          </p:cNvSpPr>
          <p:nvPr/>
        </p:nvSpPr>
        <p:spPr bwMode="auto">
          <a:xfrm>
            <a:off x="393795" y="6209760"/>
            <a:ext cx="527665" cy="24954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00"/>
          </a:p>
        </p:txBody>
      </p:sp>
      <p:sp>
        <p:nvSpPr>
          <p:cNvPr id="21508" name="Rectangle 2"/>
          <p:cNvSpPr>
            <a:spLocks noGrp="1" noChangeArrowheads="1"/>
          </p:cNvSpPr>
          <p:nvPr>
            <p:ph type="title" idx="4294967295"/>
          </p:nvPr>
        </p:nvSpPr>
        <p:spPr>
          <a:xfrm>
            <a:off x="1872156" y="210854"/>
            <a:ext cx="4886329" cy="529630"/>
          </a:xfrm>
          <a:prstGeom prst="rect">
            <a:avLst/>
          </a:prstGeom>
        </p:spPr>
        <p:txBody>
          <a:bodyPr/>
          <a:lstStyle/>
          <a:p>
            <a:r>
              <a:rPr lang="en-US" altLang="zh-CN" sz="3200" b="1" dirty="0" smtClean="0">
                <a:latin typeface="宋体" pitchFamily="2" charset="-122"/>
              </a:rPr>
              <a:t>6.4.4 </a:t>
            </a:r>
            <a:r>
              <a:rPr lang="zh-CN" altLang="en-US" sz="3200" b="1" dirty="0" smtClean="0">
                <a:latin typeface="宋体" pitchFamily="2" charset="-122"/>
              </a:rPr>
              <a:t>混合式步进电动机</a:t>
            </a:r>
            <a:r>
              <a:rPr lang="zh-CN" altLang="en-US" sz="3200" b="1" dirty="0" smtClean="0"/>
              <a:t> </a:t>
            </a:r>
          </a:p>
        </p:txBody>
      </p:sp>
      <p:sp>
        <p:nvSpPr>
          <p:cNvPr id="21509" name="Rectangle 3"/>
          <p:cNvSpPr>
            <a:spLocks noGrp="1" noChangeArrowheads="1"/>
          </p:cNvSpPr>
          <p:nvPr>
            <p:ph type="body" idx="4294967295"/>
          </p:nvPr>
        </p:nvSpPr>
        <p:spPr>
          <a:xfrm>
            <a:off x="328613" y="857250"/>
            <a:ext cx="8458200" cy="2928938"/>
          </a:xfrm>
          <a:prstGeom prst="rect">
            <a:avLst/>
          </a:prstGeom>
        </p:spPr>
        <p:txBody>
          <a:bodyPr/>
          <a:lstStyle/>
          <a:p>
            <a:pPr eaLnBrk="1" hangingPunct="1">
              <a:lnSpc>
                <a:spcPct val="90000"/>
              </a:lnSpc>
              <a:spcBef>
                <a:spcPts val="1200"/>
              </a:spcBef>
              <a:buFontTx/>
              <a:buNone/>
            </a:pPr>
            <a:r>
              <a:rPr lang="en-US" altLang="zh-CN" sz="2400" b="1" dirty="0" smtClean="0"/>
              <a:t>1.  </a:t>
            </a:r>
            <a:r>
              <a:rPr lang="zh-CN" altLang="en-US" sz="2400" b="1" dirty="0" smtClean="0">
                <a:latin typeface="宋体" pitchFamily="2" charset="-122"/>
              </a:rPr>
              <a:t>结构特点</a:t>
            </a:r>
            <a:r>
              <a:rPr lang="zh-CN" altLang="en-US" sz="2400" b="1" dirty="0" smtClean="0"/>
              <a:t> </a:t>
            </a:r>
          </a:p>
          <a:p>
            <a:pPr eaLnBrk="1" hangingPunct="1">
              <a:lnSpc>
                <a:spcPct val="90000"/>
              </a:lnSpc>
              <a:spcBef>
                <a:spcPts val="1200"/>
              </a:spcBef>
              <a:buFontTx/>
              <a:buNone/>
            </a:pPr>
            <a:r>
              <a:rPr lang="zh-CN" altLang="en-US" sz="2400" b="1" dirty="0" smtClean="0"/>
              <a:t>（</a:t>
            </a:r>
            <a:r>
              <a:rPr lang="en-US" altLang="zh-CN" sz="2400" b="1" dirty="0" smtClean="0"/>
              <a:t>1</a:t>
            </a:r>
            <a:r>
              <a:rPr lang="zh-CN" altLang="en-US" sz="2400" b="1" dirty="0" smtClean="0"/>
              <a:t>）定子</a:t>
            </a:r>
            <a:r>
              <a:rPr lang="zh-CN" altLang="en-US" sz="2400" b="1" dirty="0" smtClean="0">
                <a:latin typeface="宋体" pitchFamily="2" charset="-122"/>
              </a:rPr>
              <a:t>：定子分布有磁极（或大齿），每个大齿上均开有均匀分布的小齿且有控制绕组，以</a:t>
            </a:r>
            <a:r>
              <a:rPr lang="en-US" altLang="zh-CN" sz="2400" b="1" dirty="0" smtClean="0">
                <a:latin typeface="宋体" pitchFamily="2" charset="-122"/>
              </a:rPr>
              <a:t>8</a:t>
            </a:r>
            <a:r>
              <a:rPr lang="zh-CN" altLang="en-US" sz="2400" b="1" dirty="0" smtClean="0">
                <a:latin typeface="宋体" pitchFamily="2" charset="-122"/>
              </a:rPr>
              <a:t>个磁极为例，它可以采用</a:t>
            </a:r>
            <a:r>
              <a:rPr lang="zh-CN" altLang="en-US" sz="2400" b="1" dirty="0">
                <a:latin typeface="宋体" pitchFamily="2" charset="-122"/>
              </a:rPr>
              <a:t>双线圈绕组</a:t>
            </a:r>
            <a:r>
              <a:rPr lang="zh-CN" altLang="en-US" sz="2400" b="1" dirty="0" smtClean="0">
                <a:latin typeface="宋体" pitchFamily="2" charset="-122"/>
              </a:rPr>
              <a:t>或单线圈绕组。当采用双线圈绕组时，每相将有两个绕组，可以将它称为四相电动机。单线圈绕组和双线圈绕组的不同主要在于它的驱动电源不同，单线圈绕组需要由双极性电源驱动，而双线圈则只需要单极性的电源驱动。</a:t>
            </a:r>
            <a:endParaRPr lang="en-US" altLang="zh-CN" sz="2400" b="1" dirty="0">
              <a:latin typeface="宋体" pitchFamily="2" charset="-122"/>
            </a:endParaRPr>
          </a:p>
          <a:p>
            <a:pPr eaLnBrk="1" hangingPunct="1">
              <a:lnSpc>
                <a:spcPct val="90000"/>
              </a:lnSpc>
              <a:spcBef>
                <a:spcPts val="1200"/>
              </a:spcBef>
              <a:buFontTx/>
              <a:buNone/>
            </a:pPr>
            <a:endParaRPr lang="zh-CN" altLang="en-US" sz="2400" b="1" dirty="0" smtClean="0"/>
          </a:p>
        </p:txBody>
      </p:sp>
      <p:pic>
        <p:nvPicPr>
          <p:cNvPr id="8" name="图片 7"/>
          <p:cNvPicPr>
            <a:picLocks noChangeAspect="1"/>
          </p:cNvPicPr>
          <p:nvPr/>
        </p:nvPicPr>
        <p:blipFill>
          <a:blip r:embed="rId3"/>
          <a:stretch>
            <a:fillRect/>
          </a:stretch>
        </p:blipFill>
        <p:spPr>
          <a:xfrm>
            <a:off x="1310006" y="3717032"/>
            <a:ext cx="6495413" cy="2926127"/>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6F45930F-6ED5-4DAF-B09A-D2522B74286F}" type="slidenum">
              <a:rPr lang="en-US" altLang="zh-CN" smtClean="0"/>
              <a:pPr>
                <a:defRPr/>
              </a:pPr>
              <a:t>21</a:t>
            </a:fld>
            <a:endParaRPr lang="en-US" altLang="zh-CN"/>
          </a:p>
        </p:txBody>
      </p:sp>
      <p:pic>
        <p:nvPicPr>
          <p:cNvPr id="15" name="图片 14"/>
          <p:cNvPicPr>
            <a:picLocks noChangeAspect="1"/>
          </p:cNvPicPr>
          <p:nvPr/>
        </p:nvPicPr>
        <p:blipFill>
          <a:blip r:embed="rId2"/>
          <a:stretch>
            <a:fillRect/>
          </a:stretch>
        </p:blipFill>
        <p:spPr>
          <a:xfrm>
            <a:off x="450375" y="1268760"/>
            <a:ext cx="8415955" cy="4608512"/>
          </a:xfrm>
          <a:prstGeom prst="rect">
            <a:avLst/>
          </a:prstGeom>
        </p:spPr>
      </p:pic>
    </p:spTree>
    <p:extLst>
      <p:ext uri="{BB962C8B-B14F-4D97-AF65-F5344CB8AC3E}">
        <p14:creationId xmlns:p14="http://schemas.microsoft.com/office/powerpoint/2010/main" val="39500132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p:cNvSpPr>
            <a:spLocks noGrp="1" noChangeArrowheads="1"/>
          </p:cNvSpPr>
          <p:nvPr>
            <p:ph type="body" idx="4294967295"/>
          </p:nvPr>
        </p:nvSpPr>
        <p:spPr>
          <a:xfrm>
            <a:off x="385763" y="950367"/>
            <a:ext cx="8458200" cy="1762125"/>
          </a:xfrm>
          <a:prstGeom prst="rect">
            <a:avLst/>
          </a:prstGeom>
        </p:spPr>
        <p:txBody>
          <a:bodyPr/>
          <a:lstStyle/>
          <a:p>
            <a:pPr eaLnBrk="1" hangingPunct="1">
              <a:lnSpc>
                <a:spcPct val="90000"/>
              </a:lnSpc>
              <a:spcBef>
                <a:spcPts val="1200"/>
              </a:spcBef>
              <a:buFontTx/>
              <a:buNone/>
            </a:pPr>
            <a:r>
              <a:rPr lang="zh-CN" altLang="en-US" sz="2400" b="1" smtClean="0"/>
              <a:t>（</a:t>
            </a:r>
            <a:r>
              <a:rPr lang="en-US" altLang="zh-CN" sz="2400" b="1" smtClean="0"/>
              <a:t>2</a:t>
            </a:r>
            <a:r>
              <a:rPr lang="zh-CN" altLang="en-US" sz="2400" b="1" smtClean="0"/>
              <a:t>）</a:t>
            </a:r>
            <a:r>
              <a:rPr lang="zh-CN" altLang="en-US" sz="2400" b="1" smtClean="0">
                <a:latin typeface="宋体" pitchFamily="2" charset="-122"/>
              </a:rPr>
              <a:t>转子：转子分为两段，它们上的小齿齿距相同，但是两段之间错开</a:t>
            </a:r>
            <a:r>
              <a:rPr lang="en-US" altLang="zh-CN" sz="2400" b="1" smtClean="0"/>
              <a:t>1/2</a:t>
            </a:r>
            <a:r>
              <a:rPr lang="zh-CN" altLang="en-US" sz="2400" b="1" smtClean="0">
                <a:latin typeface="宋体" pitchFamily="2" charset="-122"/>
              </a:rPr>
              <a:t>个齿距，两段转子中间放置一个永久磁钢，分别将两段转子磁化为不同的极性，同时在电机中产生一个单向的磁场。在定子绕组不通电时，可以有一个静态的定位转矩。</a:t>
            </a:r>
            <a:r>
              <a:rPr lang="zh-CN" altLang="en-US" sz="2400" b="1" smtClean="0"/>
              <a:t> </a:t>
            </a:r>
          </a:p>
        </p:txBody>
      </p:sp>
      <p:sp>
        <p:nvSpPr>
          <p:cNvPr id="2253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7DAF6CD7-7D7C-47FE-8EC5-CF42E3E57BD0}" type="slidenum">
              <a:rPr lang="en-US" altLang="zh-CN" sz="1400" smtClean="0"/>
              <a:pPr>
                <a:spcBef>
                  <a:spcPct val="0"/>
                </a:spcBef>
                <a:buFontTx/>
                <a:buNone/>
              </a:pPr>
              <a:t>22</a:t>
            </a:fld>
            <a:endParaRPr lang="en-US" altLang="zh-CN" sz="1400" smtClean="0"/>
          </a:p>
        </p:txBody>
      </p:sp>
      <p:pic>
        <p:nvPicPr>
          <p:cNvPr id="2" name="图片 1"/>
          <p:cNvPicPr>
            <a:picLocks noChangeAspect="1"/>
          </p:cNvPicPr>
          <p:nvPr/>
        </p:nvPicPr>
        <p:blipFill rotWithShape="1">
          <a:blip r:embed="rId2"/>
          <a:srcRect l="22001" t="51187" r="61878" b="3715"/>
          <a:stretch/>
        </p:blipFill>
        <p:spPr>
          <a:xfrm>
            <a:off x="5292080" y="3098701"/>
            <a:ext cx="1368152" cy="2736304"/>
          </a:xfrm>
          <a:prstGeom prst="rect">
            <a:avLst/>
          </a:prstGeom>
        </p:spPr>
      </p:pic>
      <p:pic>
        <p:nvPicPr>
          <p:cNvPr id="8" name="图片 7"/>
          <p:cNvPicPr>
            <a:picLocks noChangeAspect="1"/>
          </p:cNvPicPr>
          <p:nvPr/>
        </p:nvPicPr>
        <p:blipFill rotWithShape="1">
          <a:blip r:embed="rId3"/>
          <a:srcRect l="20863" t="43701" r="48424" b="22056"/>
          <a:stretch/>
        </p:blipFill>
        <p:spPr>
          <a:xfrm>
            <a:off x="755576" y="3098701"/>
            <a:ext cx="4032448" cy="2529107"/>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4294967295"/>
          </p:nvPr>
        </p:nvSpPr>
        <p:spPr>
          <a:xfrm>
            <a:off x="381000" y="1066800"/>
            <a:ext cx="8458200" cy="1371600"/>
          </a:xfrm>
          <a:prstGeom prst="rect">
            <a:avLst/>
          </a:prstGeom>
        </p:spPr>
        <p:txBody>
          <a:bodyPr/>
          <a:lstStyle/>
          <a:p>
            <a:pPr>
              <a:buFontTx/>
              <a:buNone/>
            </a:pPr>
            <a:r>
              <a:rPr lang="zh-CN" altLang="en-US" sz="2400" b="1" smtClean="0"/>
              <a:t>（</a:t>
            </a:r>
            <a:r>
              <a:rPr lang="en-US" altLang="zh-CN" sz="2400" b="1" smtClean="0"/>
              <a:t>3</a:t>
            </a:r>
            <a:r>
              <a:rPr lang="zh-CN" altLang="en-US" sz="2400" b="1" smtClean="0"/>
              <a:t>）</a:t>
            </a:r>
            <a:r>
              <a:rPr lang="zh-CN" altLang="en-US" sz="2400" b="1" smtClean="0">
                <a:latin typeface="宋体" pitchFamily="2" charset="-122"/>
              </a:rPr>
              <a:t>定、转子齿排列特点：定子和转子的齿距排列使得只有转子两个对面的齿与两个相距</a:t>
            </a:r>
            <a:r>
              <a:rPr lang="en-US" altLang="zh-CN" sz="2400" b="1" smtClean="0"/>
              <a:t>180</a:t>
            </a:r>
            <a:r>
              <a:rPr lang="en-US" altLang="zh-CN" sz="2400" b="1" smtClean="0">
                <a:latin typeface="宋体" pitchFamily="2" charset="-122"/>
              </a:rPr>
              <a:t>°</a:t>
            </a:r>
            <a:r>
              <a:rPr lang="zh-CN" altLang="en-US" sz="2400" b="1" smtClean="0">
                <a:latin typeface="宋体" pitchFamily="2" charset="-122"/>
              </a:rPr>
              <a:t>的定子齿完全对齐，与此同时，相距</a:t>
            </a:r>
            <a:r>
              <a:rPr lang="en-US" altLang="zh-CN" sz="2400" b="1" smtClean="0"/>
              <a:t>90</a:t>
            </a:r>
            <a:r>
              <a:rPr lang="en-US" altLang="zh-CN" sz="2400" b="1" smtClean="0">
                <a:latin typeface="宋体" pitchFamily="2" charset="-122"/>
              </a:rPr>
              <a:t>°</a:t>
            </a:r>
            <a:r>
              <a:rPr lang="zh-CN" altLang="en-US" sz="2400" b="1" smtClean="0">
                <a:latin typeface="宋体" pitchFamily="2" charset="-122"/>
              </a:rPr>
              <a:t>机械角处的定、转子齿则完全错开。</a:t>
            </a:r>
            <a:r>
              <a:rPr lang="zh-CN" altLang="en-US" sz="2400" b="1" smtClean="0"/>
              <a:t> </a:t>
            </a:r>
          </a:p>
        </p:txBody>
      </p:sp>
      <p:sp>
        <p:nvSpPr>
          <p:cNvPr id="23557"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28BE79A-4D10-4C01-BB1D-24D4D57667E4}" type="slidenum">
              <a:rPr lang="en-US" altLang="zh-CN" sz="1400" smtClean="0"/>
              <a:pPr>
                <a:spcBef>
                  <a:spcPct val="0"/>
                </a:spcBef>
                <a:buFontTx/>
                <a:buNone/>
              </a:pPr>
              <a:t>23</a:t>
            </a:fld>
            <a:endParaRPr lang="en-US" altLang="zh-CN" sz="1400" smtClean="0"/>
          </a:p>
        </p:txBody>
      </p:sp>
      <p:pic>
        <p:nvPicPr>
          <p:cNvPr id="2" name="图片 1"/>
          <p:cNvPicPr>
            <a:picLocks noChangeAspect="1"/>
          </p:cNvPicPr>
          <p:nvPr/>
        </p:nvPicPr>
        <p:blipFill>
          <a:blip r:embed="rId3"/>
          <a:stretch>
            <a:fillRect/>
          </a:stretch>
        </p:blipFill>
        <p:spPr>
          <a:xfrm>
            <a:off x="4139952" y="2636912"/>
            <a:ext cx="4508088" cy="2952328"/>
          </a:xfrm>
          <a:prstGeom prst="rect">
            <a:avLst/>
          </a:prstGeom>
        </p:spPr>
      </p:pic>
      <mc:AlternateContent xmlns:mc="http://schemas.openxmlformats.org/markup-compatibility/2006" xmlns:p14="http://schemas.microsoft.com/office/powerpoint/2010/main">
        <mc:Choice Requires="p14">
          <p:contentPart p14:bwMode="auto" r:id="rId4">
            <p14:nvContentPartPr>
              <p14:cNvPr id="3" name="墨迹 2"/>
              <p14:cNvContentPartPr/>
              <p14:nvPr/>
            </p14:nvContentPartPr>
            <p14:xfrm>
              <a:off x="4567320" y="3302640"/>
              <a:ext cx="3622680" cy="1656360"/>
            </p14:xfrm>
          </p:contentPart>
        </mc:Choice>
        <mc:Fallback xmlns="">
          <p:pic>
            <p:nvPicPr>
              <p:cNvPr id="3" name="墨迹 2"/>
              <p:cNvPicPr/>
              <p:nvPr/>
            </p:nvPicPr>
            <p:blipFill>
              <a:blip r:embed="rId5"/>
              <a:stretch>
                <a:fillRect/>
              </a:stretch>
            </p:blipFill>
            <p:spPr>
              <a:xfrm>
                <a:off x="4557960" y="3293280"/>
                <a:ext cx="3641400" cy="1675080"/>
              </a:xfrm>
              <a:prstGeom prst="rect">
                <a:avLst/>
              </a:prstGeom>
            </p:spPr>
          </p:pic>
        </mc:Fallback>
      </mc:AlternateContent>
      <p:grpSp>
        <p:nvGrpSpPr>
          <p:cNvPr id="9" name="组合 6"/>
          <p:cNvGrpSpPr>
            <a:grpSpLocks/>
          </p:cNvGrpSpPr>
          <p:nvPr/>
        </p:nvGrpSpPr>
        <p:grpSpPr bwMode="auto">
          <a:xfrm>
            <a:off x="324495" y="2750220"/>
            <a:ext cx="3837492" cy="3495005"/>
            <a:chOff x="4572000" y="2133600"/>
            <a:chExt cx="4267200" cy="4267200"/>
          </a:xfrm>
        </p:grpSpPr>
        <p:pic>
          <p:nvPicPr>
            <p:cNvPr id="10" name="Picture 5" descr="E:\机电控制扫描\小图\图2-95.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72000" y="2133600"/>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p:cNvSpPr txBox="1">
              <a:spLocks noChangeArrowheads="1"/>
            </p:cNvSpPr>
            <p:nvPr/>
          </p:nvSpPr>
          <p:spPr bwMode="auto">
            <a:xfrm>
              <a:off x="5572132" y="5786454"/>
              <a:ext cx="642942" cy="338554"/>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endParaRPr lang="zh-CN" altLang="en-US" sz="1600"/>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4294967295"/>
          </p:nvPr>
        </p:nvSpPr>
        <p:spPr>
          <a:xfrm>
            <a:off x="381000" y="980728"/>
            <a:ext cx="8458200" cy="3024336"/>
          </a:xfrm>
          <a:prstGeom prst="rect">
            <a:avLst/>
          </a:prstGeom>
        </p:spPr>
        <p:txBody>
          <a:bodyPr/>
          <a:lstStyle/>
          <a:p>
            <a:pPr>
              <a:buFontTx/>
              <a:buNone/>
            </a:pPr>
            <a:r>
              <a:rPr lang="en-US" altLang="zh-CN" sz="2400" b="1" dirty="0" smtClean="0"/>
              <a:t>2.  </a:t>
            </a:r>
            <a:r>
              <a:rPr lang="zh-CN" altLang="en-US" sz="2400" b="1" dirty="0" smtClean="0">
                <a:latin typeface="宋体" pitchFamily="2" charset="-122"/>
              </a:rPr>
              <a:t>工作原理：当电动机中的两相中有一相通电时，定子的齿就会被磁化为相应的极性，从而吸引在转子上的相应齿，并将其锁定。当另一相通电时，转子将顺时针或逆时针地转过相应的角度。</a:t>
            </a:r>
            <a:r>
              <a:rPr lang="zh-CN" altLang="en-US" sz="2400" b="1" dirty="0" smtClean="0"/>
              <a:t> </a:t>
            </a:r>
          </a:p>
          <a:p>
            <a:pPr>
              <a:spcBef>
                <a:spcPct val="70000"/>
              </a:spcBef>
              <a:spcAft>
                <a:spcPct val="70000"/>
              </a:spcAft>
              <a:buFontTx/>
              <a:buNone/>
            </a:pPr>
            <a:r>
              <a:rPr lang="en-US" altLang="zh-CN" sz="2400" b="1" dirty="0" smtClean="0"/>
              <a:t>3.  </a:t>
            </a:r>
            <a:r>
              <a:rPr lang="zh-CN" altLang="en-US" sz="2400" b="1" dirty="0" smtClean="0">
                <a:latin typeface="宋体" pitchFamily="2" charset="-122"/>
              </a:rPr>
              <a:t>转速：</a:t>
            </a:r>
          </a:p>
          <a:p>
            <a:pPr>
              <a:buFontTx/>
              <a:buNone/>
            </a:pPr>
            <a:r>
              <a:rPr lang="en-US" altLang="zh-CN" sz="2400" b="1" dirty="0" smtClean="0"/>
              <a:t>4.  </a:t>
            </a:r>
            <a:r>
              <a:rPr lang="zh-CN" altLang="en-US" sz="2400" b="1" dirty="0" smtClean="0">
                <a:latin typeface="宋体" pitchFamily="2" charset="-122"/>
              </a:rPr>
              <a:t>结构：混合式步进电动机，又叫做感应子式同步电动机。</a:t>
            </a:r>
            <a:endParaRPr lang="en-US" altLang="zh-CN" sz="2400" b="1" dirty="0" smtClean="0"/>
          </a:p>
        </p:txBody>
      </p:sp>
      <p:graphicFrame>
        <p:nvGraphicFramePr>
          <p:cNvPr id="24579" name="Object 2"/>
          <p:cNvGraphicFramePr>
            <a:graphicFrameLocks noChangeAspect="1"/>
          </p:cNvGraphicFramePr>
          <p:nvPr>
            <p:extLst>
              <p:ext uri="{D42A27DB-BD31-4B8C-83A1-F6EECF244321}">
                <p14:modId xmlns:p14="http://schemas.microsoft.com/office/powerpoint/2010/main" val="415507568"/>
              </p:ext>
            </p:extLst>
          </p:nvPr>
        </p:nvGraphicFramePr>
        <p:xfrm>
          <a:off x="1835696" y="2492896"/>
          <a:ext cx="1311774" cy="926405"/>
        </p:xfrm>
        <a:graphic>
          <a:graphicData uri="http://schemas.openxmlformats.org/presentationml/2006/ole">
            <mc:AlternateContent xmlns:mc="http://schemas.openxmlformats.org/markup-compatibility/2006">
              <mc:Choice xmlns:v="urn:schemas-microsoft-com:vml" Requires="v">
                <p:oleObj spid="_x0000_s24857" name="Equation" r:id="rId4" imgW="952200" imgH="672840" progId="Equation.DSMT4">
                  <p:embed/>
                </p:oleObj>
              </mc:Choice>
              <mc:Fallback>
                <p:oleObj name="Equation" r:id="rId4" imgW="952200" imgH="672840" progId="Equation.DSMT4">
                  <p:embed/>
                  <p:pic>
                    <p:nvPicPr>
                      <p:cNvPr id="0" name="Object 2"/>
                      <p:cNvPicPr>
                        <a:picLocks noChangeAspect="1" noChangeArrowheads="1"/>
                      </p:cNvPicPr>
                      <p:nvPr/>
                    </p:nvPicPr>
                    <p:blipFill>
                      <a:blip r:embed="rId5"/>
                      <a:srcRect/>
                      <a:stretch>
                        <a:fillRect/>
                      </a:stretch>
                    </p:blipFill>
                    <p:spPr bwMode="auto">
                      <a:xfrm>
                        <a:off x="1835696" y="2492896"/>
                        <a:ext cx="1311774" cy="926405"/>
                      </a:xfrm>
                      <a:prstGeom prst="rect">
                        <a:avLst/>
                      </a:prstGeom>
                      <a:noFill/>
                      <a:ln>
                        <a:noFill/>
                      </a:ln>
                      <a:effectLst/>
                      <a:extLst/>
                    </p:spPr>
                  </p:pic>
                </p:oleObj>
              </mc:Fallback>
            </mc:AlternateContent>
          </a:graphicData>
        </a:graphic>
      </p:graphicFrame>
      <p:sp>
        <p:nvSpPr>
          <p:cNvPr id="24581"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2B0BD756-BB22-48BA-A561-7BEC38424265}" type="slidenum">
              <a:rPr lang="en-US" altLang="zh-CN" sz="1400" smtClean="0"/>
              <a:pPr>
                <a:spcBef>
                  <a:spcPct val="0"/>
                </a:spcBef>
                <a:buFontTx/>
                <a:buNone/>
              </a:pPr>
              <a:t>24</a:t>
            </a:fld>
            <a:endParaRPr lang="en-US" altLang="zh-CN" sz="1400" smtClean="0"/>
          </a:p>
        </p:txBody>
      </p:sp>
      <p:pic>
        <p:nvPicPr>
          <p:cNvPr id="2" name="图片 1"/>
          <p:cNvPicPr>
            <a:picLocks noChangeAspect="1"/>
          </p:cNvPicPr>
          <p:nvPr/>
        </p:nvPicPr>
        <p:blipFill>
          <a:blip r:embed="rId6"/>
          <a:stretch>
            <a:fillRect/>
          </a:stretch>
        </p:blipFill>
        <p:spPr>
          <a:xfrm>
            <a:off x="1403648" y="3989708"/>
            <a:ext cx="2799390" cy="2535636"/>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61EC391C-8078-42D3-90D5-73F5C6B91C2A}" type="slidenum">
              <a:rPr lang="en-US" altLang="zh-CN" sz="1400" smtClean="0"/>
              <a:pPr>
                <a:spcBef>
                  <a:spcPct val="0"/>
                </a:spcBef>
                <a:buFontTx/>
                <a:buNone/>
              </a:pPr>
              <a:t>25</a:t>
            </a:fld>
            <a:endParaRPr lang="en-US" altLang="zh-CN" sz="1400" smtClean="0"/>
          </a:p>
        </p:txBody>
      </p:sp>
      <p:sp>
        <p:nvSpPr>
          <p:cNvPr id="3" name="Rectangle 2"/>
          <p:cNvSpPr txBox="1">
            <a:spLocks noChangeArrowheads="1"/>
          </p:cNvSpPr>
          <p:nvPr/>
        </p:nvSpPr>
        <p:spPr>
          <a:xfrm>
            <a:off x="384152" y="812800"/>
            <a:ext cx="8543925" cy="676275"/>
          </a:xfrm>
          <a:prstGeom prst="rect">
            <a:avLst/>
          </a:prstGeom>
        </p:spPr>
        <p:txBody>
          <a:bodyPr/>
          <a:lstStyle/>
          <a:p>
            <a:pPr algn="ctr">
              <a:defRPr/>
            </a:pPr>
            <a:r>
              <a:rPr lang="en-US" altLang="zh-CN" sz="3200" b="1" kern="0">
                <a:solidFill>
                  <a:schemeClr val="tx2"/>
                </a:solidFill>
                <a:latin typeface="宋体" pitchFamily="2" charset="-122"/>
                <a:ea typeface="+mj-ea"/>
                <a:cs typeface="+mj-cs"/>
              </a:rPr>
              <a:t>6.4.5 </a:t>
            </a:r>
            <a:r>
              <a:rPr lang="zh-CN" altLang="en-US" sz="3200" b="1" kern="0" dirty="0">
                <a:solidFill>
                  <a:schemeClr val="tx2"/>
                </a:solidFill>
                <a:latin typeface="宋体" pitchFamily="2" charset="-122"/>
                <a:ea typeface="+mj-ea"/>
                <a:cs typeface="+mj-cs"/>
              </a:rPr>
              <a:t>步进电动机的运行特性</a:t>
            </a:r>
            <a:r>
              <a:rPr lang="zh-CN" altLang="en-US" sz="3200" b="1" kern="0" dirty="0">
                <a:solidFill>
                  <a:schemeClr val="tx2"/>
                </a:solidFill>
                <a:latin typeface="+mj-lt"/>
                <a:ea typeface="+mj-ea"/>
                <a:cs typeface="+mj-cs"/>
              </a:rPr>
              <a:t> </a:t>
            </a:r>
          </a:p>
        </p:txBody>
      </p:sp>
      <p:sp>
        <p:nvSpPr>
          <p:cNvPr id="25604" name="Rectangle 13"/>
          <p:cNvSpPr>
            <a:spLocks noChangeArrowheads="1"/>
          </p:cNvSpPr>
          <p:nvPr/>
        </p:nvSpPr>
        <p:spPr bwMode="auto">
          <a:xfrm>
            <a:off x="567508" y="1505200"/>
            <a:ext cx="8177212" cy="381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270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en-US" altLang="zh-CN" sz="2800" b="1" dirty="0">
                <a:latin typeface="宋体" pitchFamily="2" charset="-122"/>
                <a:cs typeface="Times New Roman" pitchFamily="18" charset="0"/>
              </a:rPr>
              <a:t>1. </a:t>
            </a:r>
            <a:r>
              <a:rPr lang="zh-CN" altLang="en-US" sz="2800" b="1" dirty="0">
                <a:latin typeface="宋体" pitchFamily="2" charset="-122"/>
                <a:cs typeface="Times New Roman" pitchFamily="18" charset="0"/>
              </a:rPr>
              <a:t>静态特性</a:t>
            </a:r>
            <a:endParaRPr lang="en-US" altLang="zh-CN" sz="2800" b="1" dirty="0">
              <a:latin typeface="宋体" pitchFamily="2" charset="-122"/>
              <a:cs typeface="Times New Roman" pitchFamily="18" charset="0"/>
            </a:endParaRPr>
          </a:p>
          <a:p>
            <a:pPr eaLnBrk="1" hangingPunct="1">
              <a:spcBef>
                <a:spcPts val="1200"/>
              </a:spcBef>
              <a:buFontTx/>
              <a:buNone/>
            </a:pPr>
            <a:r>
              <a:rPr lang="en-US" altLang="zh-CN" sz="2800" b="1" dirty="0">
                <a:latin typeface="宋体" pitchFamily="2" charset="-122"/>
                <a:cs typeface="Times New Roman" pitchFamily="18" charset="0"/>
              </a:rPr>
              <a:t>   </a:t>
            </a:r>
            <a:r>
              <a:rPr lang="zh-CN" altLang="en-US" sz="2800" b="1" dirty="0">
                <a:latin typeface="宋体" pitchFamily="2" charset="-122"/>
                <a:cs typeface="Times New Roman" pitchFamily="18" charset="0"/>
              </a:rPr>
              <a:t>步进电动机的静态特性是指控制绕组的一相或几相通入直流电流，且</a:t>
            </a:r>
            <a:r>
              <a:rPr lang="zh-CN" altLang="en-US" sz="2800" b="1" dirty="0">
                <a:solidFill>
                  <a:srgbClr val="FF0000"/>
                </a:solidFill>
                <a:latin typeface="宋体" pitchFamily="2" charset="-122"/>
                <a:cs typeface="Times New Roman" pitchFamily="18" charset="0"/>
              </a:rPr>
              <a:t>通电状态保持不变</a:t>
            </a:r>
            <a:r>
              <a:rPr lang="zh-CN" altLang="en-US" sz="2800" b="1" dirty="0">
                <a:latin typeface="宋体" pitchFamily="2" charset="-122"/>
                <a:cs typeface="Times New Roman" pitchFamily="18" charset="0"/>
              </a:rPr>
              <a:t>，电动机</a:t>
            </a:r>
            <a:r>
              <a:rPr lang="zh-CN" altLang="en-US" sz="2800" b="1" dirty="0">
                <a:solidFill>
                  <a:srgbClr val="FF0000"/>
                </a:solidFill>
                <a:latin typeface="宋体" pitchFamily="2" charset="-122"/>
                <a:cs typeface="Times New Roman" pitchFamily="18" charset="0"/>
              </a:rPr>
              <a:t>处于稳定状态下</a:t>
            </a:r>
            <a:r>
              <a:rPr lang="zh-CN" altLang="en-US" sz="2800" b="1" dirty="0">
                <a:latin typeface="宋体" pitchFamily="2" charset="-122"/>
                <a:cs typeface="Times New Roman" pitchFamily="18" charset="0"/>
              </a:rPr>
              <a:t>，电动机的矩角特性、最大静转矩等。</a:t>
            </a:r>
            <a:endParaRPr lang="en-US" altLang="zh-CN" sz="2800" b="1" dirty="0">
              <a:latin typeface="宋体" pitchFamily="2" charset="-122"/>
              <a:cs typeface="Times New Roman" pitchFamily="18" charset="0"/>
            </a:endParaRPr>
          </a:p>
          <a:p>
            <a:pPr eaLnBrk="1" hangingPunct="1">
              <a:spcBef>
                <a:spcPts val="1200"/>
              </a:spcBef>
              <a:buFontTx/>
              <a:buNone/>
            </a:pPr>
            <a:r>
              <a:rPr lang="en-US" altLang="zh-CN" sz="2800" b="1" dirty="0">
                <a:latin typeface="宋体" pitchFamily="2" charset="-122"/>
                <a:cs typeface="Times New Roman" pitchFamily="18" charset="0"/>
              </a:rPr>
              <a:t>   </a:t>
            </a:r>
            <a:r>
              <a:rPr lang="zh-CN" altLang="en-US" sz="2800" b="1" dirty="0">
                <a:latin typeface="宋体" pitchFamily="2" charset="-122"/>
                <a:cs typeface="Times New Roman" pitchFamily="18" charset="0"/>
              </a:rPr>
              <a:t>在实际工作时，虽然步进电动机总在动态情况下运行，但静态特性是分析步进电动机运行性能的基础。</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45903F23-E884-41F3-8448-563528BCEF14}" type="slidenum">
              <a:rPr lang="en-US" altLang="zh-CN" sz="1400" smtClean="0"/>
              <a:pPr>
                <a:spcBef>
                  <a:spcPct val="0"/>
                </a:spcBef>
                <a:buFontTx/>
                <a:buNone/>
              </a:pPr>
              <a:t>26</a:t>
            </a:fld>
            <a:endParaRPr lang="en-US" altLang="zh-CN" sz="1400" smtClean="0"/>
          </a:p>
        </p:txBody>
      </p:sp>
      <p:sp>
        <p:nvSpPr>
          <p:cNvPr id="26629" name="Rectangle 13"/>
          <p:cNvSpPr>
            <a:spLocks noChangeArrowheads="1"/>
          </p:cNvSpPr>
          <p:nvPr/>
        </p:nvSpPr>
        <p:spPr bwMode="auto">
          <a:xfrm>
            <a:off x="157630" y="823618"/>
            <a:ext cx="842493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127000">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indent="0" eaLnBrk="1" hangingPunct="1">
              <a:spcBef>
                <a:spcPts val="1200"/>
              </a:spcBef>
              <a:buFontTx/>
              <a:buNone/>
            </a:pPr>
            <a:r>
              <a:rPr lang="zh-CN" altLang="en-US" sz="2400" b="1" dirty="0">
                <a:latin typeface="宋体" pitchFamily="2" charset="-122"/>
                <a:cs typeface="Times New Roman" pitchFamily="18" charset="0"/>
              </a:rPr>
              <a:t>（</a:t>
            </a:r>
            <a:r>
              <a:rPr lang="en-US" altLang="zh-CN" sz="2400" b="1" dirty="0">
                <a:latin typeface="宋体" pitchFamily="2" charset="-122"/>
                <a:cs typeface="Times New Roman" pitchFamily="18" charset="0"/>
              </a:rPr>
              <a:t>1</a:t>
            </a:r>
            <a:r>
              <a:rPr lang="zh-CN" altLang="en-US" sz="2400" b="1" dirty="0">
                <a:latin typeface="宋体" pitchFamily="2" charset="-122"/>
                <a:cs typeface="Times New Roman" pitchFamily="18" charset="0"/>
              </a:rPr>
              <a:t>）失调</a:t>
            </a:r>
            <a:r>
              <a:rPr lang="zh-CN" altLang="en-US" sz="2400" b="1" dirty="0" smtClean="0">
                <a:latin typeface="宋体" pitchFamily="2" charset="-122"/>
                <a:cs typeface="Times New Roman" pitchFamily="18" charset="0"/>
              </a:rPr>
              <a:t>角</a:t>
            </a:r>
            <a:endParaRPr lang="en-US" altLang="zh-CN" sz="2400" b="1" dirty="0">
              <a:latin typeface="宋体" pitchFamily="2" charset="-122"/>
              <a:cs typeface="Times New Roman" pitchFamily="18" charset="0"/>
            </a:endParaRPr>
          </a:p>
          <a:p>
            <a:pPr indent="0" eaLnBrk="1" hangingPunct="1">
              <a:spcBef>
                <a:spcPts val="0"/>
              </a:spcBef>
              <a:buFontTx/>
              <a:buNone/>
            </a:pPr>
            <a:r>
              <a:rPr lang="zh-CN" altLang="en-US" sz="2400" b="1" dirty="0" smtClean="0">
                <a:latin typeface="宋体" pitchFamily="2" charset="-122"/>
              </a:rPr>
              <a:t>    空载</a:t>
            </a:r>
            <a:r>
              <a:rPr lang="zh-CN" altLang="en-US" sz="2400" b="1" dirty="0">
                <a:latin typeface="宋体" pitchFamily="2" charset="-122"/>
              </a:rPr>
              <a:t>时，当步进电机某相始终导通时，转子的齿</a:t>
            </a:r>
            <a:r>
              <a:rPr lang="zh-CN" altLang="en-US" sz="2400" b="1" dirty="0" smtClean="0">
                <a:latin typeface="宋体" pitchFamily="2" charset="-122"/>
              </a:rPr>
              <a:t>与定子</a:t>
            </a:r>
            <a:r>
              <a:rPr lang="zh-CN" altLang="en-US" sz="2400" b="1" dirty="0">
                <a:latin typeface="宋体" pitchFamily="2" charset="-122"/>
              </a:rPr>
              <a:t>对齐。这时转子上没有力矩输出，如果此时转子承受一定负载，定子和转子之间有一角位移</a:t>
            </a:r>
            <a:r>
              <a:rPr lang="zh-CN" altLang="en-US" sz="2400" b="1" i="1" dirty="0">
                <a:latin typeface="宋体" pitchFamily="2" charset="-122"/>
                <a:cs typeface="Times New Roman" pitchFamily="18" charset="0"/>
                <a:sym typeface="Symbol" pitchFamily="18" charset="2"/>
              </a:rPr>
              <a:t></a:t>
            </a:r>
            <a:r>
              <a:rPr lang="zh-CN" altLang="en-US" sz="2400" b="1" dirty="0">
                <a:latin typeface="宋体" pitchFamily="2" charset="-122"/>
              </a:rPr>
              <a:t>，称为</a:t>
            </a:r>
            <a:r>
              <a:rPr lang="zh-CN" altLang="en-US" sz="2400" b="1" dirty="0">
                <a:solidFill>
                  <a:srgbClr val="FF0000"/>
                </a:solidFill>
                <a:latin typeface="宋体" pitchFamily="2" charset="-122"/>
              </a:rPr>
              <a:t>失调角</a:t>
            </a:r>
            <a:r>
              <a:rPr lang="zh-CN" altLang="en-US" sz="2400" b="1" dirty="0">
                <a:latin typeface="宋体" pitchFamily="2" charset="-122"/>
              </a:rPr>
              <a:t>。此时，电机产生一抗衡负载转矩的电磁静转矩</a:t>
            </a:r>
            <a:r>
              <a:rPr lang="en-US" altLang="zh-CN" sz="2400" b="1" i="1" dirty="0">
                <a:latin typeface="宋体" pitchFamily="2" charset="-122"/>
                <a:cs typeface="Times New Roman" pitchFamily="18" charset="0"/>
              </a:rPr>
              <a:t>T </a:t>
            </a:r>
            <a:r>
              <a:rPr lang="zh-CN" altLang="en-US" sz="2400" b="1" dirty="0">
                <a:latin typeface="宋体" pitchFamily="2" charset="-122"/>
              </a:rPr>
              <a:t>以保持平衡。</a:t>
            </a:r>
            <a:endParaRPr lang="en-US" altLang="zh-CN" sz="2400" b="1" dirty="0">
              <a:latin typeface="宋体" pitchFamily="2" charset="-122"/>
            </a:endParaRPr>
          </a:p>
          <a:p>
            <a:pPr indent="0" eaLnBrk="1" hangingPunct="1">
              <a:spcBef>
                <a:spcPts val="0"/>
              </a:spcBef>
              <a:buFontTx/>
              <a:buNone/>
            </a:pPr>
            <a:r>
              <a:rPr lang="zh-CN" altLang="en-US" sz="2400" b="1" dirty="0">
                <a:latin typeface="宋体" pitchFamily="2" charset="-122"/>
                <a:cs typeface="Times New Roman" pitchFamily="18" charset="0"/>
              </a:rPr>
              <a:t>（</a:t>
            </a:r>
            <a:r>
              <a:rPr lang="en-US" altLang="zh-CN" sz="2400" b="1" dirty="0">
                <a:latin typeface="宋体" pitchFamily="2" charset="-122"/>
                <a:cs typeface="Times New Roman" pitchFamily="18" charset="0"/>
              </a:rPr>
              <a:t>2</a:t>
            </a:r>
            <a:r>
              <a:rPr lang="zh-CN" altLang="en-US" sz="2400" b="1" dirty="0">
                <a:latin typeface="宋体" pitchFamily="2" charset="-122"/>
                <a:cs typeface="Times New Roman" pitchFamily="18" charset="0"/>
              </a:rPr>
              <a:t>）矩角特性</a:t>
            </a:r>
            <a:endParaRPr lang="en-US" altLang="zh-CN" sz="2400" b="1" dirty="0">
              <a:latin typeface="宋体" pitchFamily="2" charset="-122"/>
              <a:cs typeface="Times New Roman" pitchFamily="18" charset="0"/>
            </a:endParaRPr>
          </a:p>
          <a:p>
            <a:pPr indent="0" eaLnBrk="1" hangingPunct="1">
              <a:spcBef>
                <a:spcPts val="0"/>
              </a:spcBef>
              <a:buFontTx/>
              <a:buNone/>
            </a:pPr>
            <a:r>
              <a:rPr lang="zh-CN" altLang="en-US" sz="2400" b="1" dirty="0" smtClean="0">
                <a:latin typeface="宋体" pitchFamily="2" charset="-122"/>
                <a:cs typeface="Times New Roman" pitchFamily="18" charset="0"/>
              </a:rPr>
              <a:t>    静转矩</a:t>
            </a:r>
            <a:r>
              <a:rPr lang="zh-CN" altLang="en-US" sz="2400" b="1" dirty="0">
                <a:latin typeface="宋体" pitchFamily="2" charset="-122"/>
                <a:cs typeface="Times New Roman" pitchFamily="18" charset="0"/>
              </a:rPr>
              <a:t>与失调角之间的关系，称为矩角特性</a:t>
            </a:r>
          </a:p>
        </p:txBody>
      </p:sp>
      <p:pic>
        <p:nvPicPr>
          <p:cNvPr id="6" name="图片 6" descr="图6.24.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31640" y="3610810"/>
            <a:ext cx="6192688" cy="2955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23DE4D5-8DDC-44EC-9099-D1DECFC651B8}" type="slidenum">
              <a:rPr lang="en-US" altLang="zh-CN" sz="1400" smtClean="0"/>
              <a:pPr>
                <a:spcBef>
                  <a:spcPct val="0"/>
                </a:spcBef>
                <a:buFontTx/>
                <a:buNone/>
              </a:pPr>
              <a:t>27</a:t>
            </a:fld>
            <a:endParaRPr lang="en-US" altLang="zh-CN" sz="1400" smtClean="0"/>
          </a:p>
        </p:txBody>
      </p:sp>
      <p:grpSp>
        <p:nvGrpSpPr>
          <p:cNvPr id="28675" name="组合 13"/>
          <p:cNvGrpSpPr>
            <a:grpSpLocks/>
          </p:cNvGrpSpPr>
          <p:nvPr/>
        </p:nvGrpSpPr>
        <p:grpSpPr bwMode="auto">
          <a:xfrm>
            <a:off x="323528" y="908720"/>
            <a:ext cx="8177213" cy="2286000"/>
            <a:chOff x="428596" y="500042"/>
            <a:chExt cx="8177240" cy="2286016"/>
          </a:xfrm>
        </p:grpSpPr>
        <p:sp>
          <p:nvSpPr>
            <p:cNvPr id="8" name="Rectangle 13"/>
            <p:cNvSpPr>
              <a:spLocks noChangeArrowheads="1"/>
            </p:cNvSpPr>
            <p:nvPr/>
          </p:nvSpPr>
          <p:spPr bwMode="auto">
            <a:xfrm>
              <a:off x="428596" y="500042"/>
              <a:ext cx="8177240" cy="2278078"/>
            </a:xfrm>
            <a:prstGeom prst="rect">
              <a:avLst/>
            </a:prstGeom>
            <a:noFill/>
            <a:ln w="9525">
              <a:noFill/>
              <a:miter lim="800000"/>
              <a:headEnd/>
              <a:tailEnd/>
            </a:ln>
          </p:spPr>
          <p:txBody>
            <a:bodyPr anchor="ctr">
              <a:spAutoFit/>
            </a:bodyPr>
            <a:lstStyle/>
            <a:p>
              <a:pPr indent="127000" eaLnBrk="1" hangingPunct="1">
                <a:spcBef>
                  <a:spcPts val="1200"/>
                </a:spcBef>
                <a:defRPr/>
              </a:pPr>
              <a:r>
                <a:rPr lang="zh-CN" altLang="en-US" sz="2800" b="1" dirty="0">
                  <a:latin typeface="+mn-ea"/>
                  <a:ea typeface="+mn-ea"/>
                  <a:cs typeface="Times New Roman" pitchFamily="18" charset="0"/>
                </a:rPr>
                <a:t>单相运行时矩角特性：</a:t>
              </a:r>
              <a:endParaRPr lang="en-US" altLang="zh-CN" sz="2800" b="1" dirty="0">
                <a:latin typeface="+mn-ea"/>
                <a:ea typeface="+mn-ea"/>
                <a:cs typeface="Times New Roman" pitchFamily="18" charset="0"/>
              </a:endParaRPr>
            </a:p>
            <a:p>
              <a:pPr indent="127000" eaLnBrk="1" hangingPunct="1">
                <a:spcBef>
                  <a:spcPts val="1200"/>
                </a:spcBef>
                <a:defRPr/>
              </a:pPr>
              <a:r>
                <a:rPr lang="zh-CN" altLang="en-US" sz="2800" b="1" dirty="0">
                  <a:latin typeface="+mn-ea"/>
                  <a:ea typeface="+mn-ea"/>
                  <a:cs typeface="Times New Roman" pitchFamily="18" charset="0"/>
                </a:rPr>
                <a:t>其中：</a:t>
              </a:r>
              <a:r>
                <a:rPr lang="en-US" altLang="zh-CN" sz="2800" b="1" i="1" dirty="0">
                  <a:latin typeface="Times New Roman" pitchFamily="18" charset="0"/>
                  <a:ea typeface="+mn-ea"/>
                  <a:cs typeface="Times New Roman" pitchFamily="18" charset="0"/>
                </a:rPr>
                <a:t>Z</a:t>
              </a:r>
              <a:r>
                <a:rPr lang="en-US" altLang="zh-CN" sz="2800" b="1" i="1" baseline="-25000" dirty="0">
                  <a:latin typeface="Times New Roman" pitchFamily="18" charset="0"/>
                  <a:ea typeface="+mn-ea"/>
                  <a:cs typeface="Times New Roman" pitchFamily="18" charset="0"/>
                </a:rPr>
                <a:t>s</a:t>
              </a:r>
              <a:r>
                <a:rPr lang="en-US" altLang="zh-CN" sz="2800" b="1" dirty="0">
                  <a:latin typeface="+mn-ea"/>
                  <a:ea typeface="+mn-ea"/>
                  <a:cs typeface="Times New Roman" pitchFamily="18" charset="0"/>
                </a:rPr>
                <a:t> – </a:t>
              </a:r>
              <a:r>
                <a:rPr lang="zh-CN" altLang="en-US" sz="2800" b="1" dirty="0">
                  <a:latin typeface="+mn-ea"/>
                  <a:ea typeface="+mn-ea"/>
                  <a:cs typeface="Times New Roman" pitchFamily="18" charset="0"/>
                </a:rPr>
                <a:t>定子齿数；</a:t>
              </a:r>
              <a:r>
                <a:rPr lang="en-US" altLang="zh-CN" sz="2800" b="1" dirty="0">
                  <a:latin typeface="+mn-ea"/>
                  <a:cs typeface="Times New Roman" pitchFamily="18" charset="0"/>
                </a:rPr>
                <a:t> </a:t>
              </a:r>
              <a:r>
                <a:rPr lang="en-US" altLang="zh-CN" sz="2800" b="1" i="1" dirty="0" err="1">
                  <a:latin typeface="Times New Roman" pitchFamily="18" charset="0"/>
                  <a:cs typeface="Times New Roman" pitchFamily="18" charset="0"/>
                </a:rPr>
                <a:t>Z</a:t>
              </a:r>
              <a:r>
                <a:rPr lang="en-US" altLang="zh-CN" sz="2800" b="1" i="1" baseline="-25000" dirty="0" err="1">
                  <a:latin typeface="Times New Roman" pitchFamily="18" charset="0"/>
                  <a:cs typeface="Times New Roman" pitchFamily="18" charset="0"/>
                </a:rPr>
                <a:t>r</a:t>
              </a:r>
              <a:r>
                <a:rPr lang="en-US" altLang="zh-CN" sz="2800" b="1" dirty="0">
                  <a:latin typeface="+mn-ea"/>
                  <a:cs typeface="Times New Roman" pitchFamily="18" charset="0"/>
                </a:rPr>
                <a:t> – </a:t>
              </a:r>
              <a:r>
                <a:rPr lang="zh-CN" altLang="en-US" sz="2800" b="1" dirty="0">
                  <a:latin typeface="+mn-ea"/>
                  <a:cs typeface="Times New Roman" pitchFamily="18" charset="0"/>
                </a:rPr>
                <a:t>转子齿数</a:t>
              </a:r>
              <a:endParaRPr lang="en-US" altLang="zh-CN" sz="2800" b="1" dirty="0">
                <a:latin typeface="+mn-ea"/>
                <a:cs typeface="Times New Roman" pitchFamily="18" charset="0"/>
              </a:endParaRPr>
            </a:p>
            <a:p>
              <a:pPr indent="127000" eaLnBrk="1" hangingPunct="1">
                <a:spcBef>
                  <a:spcPts val="1200"/>
                </a:spcBef>
                <a:defRPr/>
              </a:pPr>
              <a:r>
                <a:rPr lang="en-US" altLang="zh-CN" sz="2800" b="1" dirty="0">
                  <a:latin typeface="+mn-ea"/>
                  <a:ea typeface="+mn-ea"/>
                  <a:cs typeface="Times New Roman" pitchFamily="18" charset="0"/>
                </a:rPr>
                <a:t>  </a:t>
              </a:r>
              <a:r>
                <a:rPr lang="en-US" altLang="zh-CN" sz="2800" b="1" i="1" dirty="0">
                  <a:latin typeface="Times New Roman" pitchFamily="18" charset="0"/>
                  <a:ea typeface="+mn-ea"/>
                  <a:cs typeface="Times New Roman" pitchFamily="18" charset="0"/>
                </a:rPr>
                <a:t>l</a:t>
              </a:r>
              <a:r>
                <a:rPr lang="en-US" altLang="zh-CN" sz="2800" b="1" dirty="0">
                  <a:latin typeface="+mn-ea"/>
                  <a:ea typeface="+mn-ea"/>
                  <a:cs typeface="Times New Roman" pitchFamily="18" charset="0"/>
                </a:rPr>
                <a:t> – </a:t>
              </a:r>
              <a:r>
                <a:rPr lang="zh-CN" altLang="en-US" sz="2800" b="1" dirty="0">
                  <a:latin typeface="+mn-ea"/>
                  <a:ea typeface="+mn-ea"/>
                  <a:cs typeface="Times New Roman" pitchFamily="18" charset="0"/>
                </a:rPr>
                <a:t>电动机铁心长度；   </a:t>
              </a:r>
              <a:r>
                <a:rPr lang="en-US" altLang="zh-CN" sz="2800" b="1" dirty="0">
                  <a:latin typeface="+mn-ea"/>
                  <a:cs typeface="Times New Roman" pitchFamily="18" charset="0"/>
                </a:rPr>
                <a:t>–</a:t>
              </a:r>
              <a:r>
                <a:rPr lang="en-US" altLang="zh-CN" sz="2800" b="1" dirty="0">
                  <a:latin typeface="+mn-ea"/>
                  <a:ea typeface="+mn-ea"/>
                  <a:cs typeface="Times New Roman" pitchFamily="18" charset="0"/>
                </a:rPr>
                <a:t> </a:t>
              </a:r>
              <a:r>
                <a:rPr lang="zh-CN" altLang="en-US" sz="2800" b="1" dirty="0">
                  <a:latin typeface="+mn-ea"/>
                  <a:ea typeface="+mn-ea"/>
                  <a:cs typeface="Times New Roman" pitchFamily="18" charset="0"/>
                </a:rPr>
                <a:t>每极磁势</a:t>
              </a:r>
              <a:endParaRPr lang="en-US" altLang="zh-CN" sz="2800" b="1" dirty="0">
                <a:latin typeface="+mn-ea"/>
                <a:ea typeface="+mn-ea"/>
                <a:cs typeface="Times New Roman" pitchFamily="18" charset="0"/>
              </a:endParaRPr>
            </a:p>
            <a:p>
              <a:pPr indent="127000" eaLnBrk="1" hangingPunct="1">
                <a:spcBef>
                  <a:spcPts val="1200"/>
                </a:spcBef>
                <a:defRPr/>
              </a:pPr>
              <a:r>
                <a:rPr lang="en-US" altLang="zh-CN" sz="2800" b="1" dirty="0">
                  <a:latin typeface="+mn-ea"/>
                  <a:ea typeface="+mn-ea"/>
                  <a:cs typeface="Times New Roman" pitchFamily="18" charset="0"/>
                </a:rPr>
                <a:t>    </a:t>
              </a:r>
              <a:r>
                <a:rPr lang="en-US" altLang="zh-CN" sz="2800" b="1" dirty="0">
                  <a:latin typeface="+mn-ea"/>
                  <a:cs typeface="Times New Roman" pitchFamily="18" charset="0"/>
                </a:rPr>
                <a:t>– </a:t>
              </a:r>
              <a:r>
                <a:rPr lang="zh-CN" altLang="en-US" sz="2800" b="1" dirty="0">
                  <a:latin typeface="+mn-ea"/>
                  <a:cs typeface="Times New Roman" pitchFamily="18" charset="0"/>
                </a:rPr>
                <a:t>气隙比</a:t>
              </a:r>
              <a:r>
                <a:rPr lang="zh-CN" altLang="en-US" sz="2800" b="1" dirty="0" smtClean="0">
                  <a:latin typeface="+mn-ea"/>
                  <a:cs typeface="Times New Roman" pitchFamily="18" charset="0"/>
                </a:rPr>
                <a:t>磁导</a:t>
              </a:r>
              <a:r>
                <a:rPr lang="zh-CN" altLang="en-US" sz="2800" b="1" dirty="0">
                  <a:latin typeface="+mn-ea"/>
                  <a:cs typeface="Times New Roman" pitchFamily="18" charset="0"/>
                </a:rPr>
                <a:t>的</a:t>
              </a:r>
              <a:r>
                <a:rPr lang="en-US" altLang="zh-CN" sz="2800" b="1" dirty="0" smtClean="0">
                  <a:latin typeface="+mn-ea"/>
                  <a:cs typeface="Times New Roman" pitchFamily="18" charset="0"/>
                </a:rPr>
                <a:t>1</a:t>
              </a:r>
              <a:r>
                <a:rPr lang="zh-CN" altLang="en-US" sz="2800" b="1" dirty="0">
                  <a:latin typeface="+mn-ea"/>
                  <a:cs typeface="Times New Roman" pitchFamily="18" charset="0"/>
                </a:rPr>
                <a:t>次谐波幅值</a:t>
              </a:r>
              <a:r>
                <a:rPr lang="en-US" altLang="zh-CN" sz="2800" b="1" dirty="0">
                  <a:latin typeface="+mn-ea"/>
                  <a:ea typeface="+mn-ea"/>
                  <a:cs typeface="Times New Roman" pitchFamily="18" charset="0"/>
                </a:rPr>
                <a:t>    </a:t>
              </a:r>
              <a:endParaRPr lang="zh-CN" altLang="en-US" sz="2800" b="1" dirty="0">
                <a:latin typeface="+mn-ea"/>
                <a:ea typeface="+mn-ea"/>
                <a:cs typeface="Times New Roman" pitchFamily="18" charset="0"/>
              </a:endParaRPr>
            </a:p>
          </p:txBody>
        </p:sp>
        <p:graphicFrame>
          <p:nvGraphicFramePr>
            <p:cNvPr id="28678" name="Object 2"/>
            <p:cNvGraphicFramePr>
              <a:graphicFrameLocks noChangeAspect="1"/>
            </p:cNvGraphicFramePr>
            <p:nvPr/>
          </p:nvGraphicFramePr>
          <p:xfrm>
            <a:off x="4324371" y="500042"/>
            <a:ext cx="3248025" cy="604838"/>
          </p:xfrm>
          <a:graphic>
            <a:graphicData uri="http://schemas.openxmlformats.org/presentationml/2006/ole">
              <mc:AlternateContent xmlns:mc="http://schemas.openxmlformats.org/markup-compatibility/2006">
                <mc:Choice xmlns:v="urn:schemas-microsoft-com:vml" Requires="v">
                  <p:oleObj spid="_x0000_s29485" name="公式" r:id="rId3" imgW="1295400" imgH="241300" progId="Equation.3">
                    <p:embed/>
                  </p:oleObj>
                </mc:Choice>
                <mc:Fallback>
                  <p:oleObj name="公式" r:id="rId3" imgW="1295400" imgH="241300" progId="Equation.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4371" y="500042"/>
                          <a:ext cx="3248025"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79" name="Object 3"/>
            <p:cNvGraphicFramePr>
              <a:graphicFrameLocks noChangeAspect="1"/>
            </p:cNvGraphicFramePr>
            <p:nvPr/>
          </p:nvGraphicFramePr>
          <p:xfrm>
            <a:off x="4664079" y="1711317"/>
            <a:ext cx="479425" cy="574675"/>
          </p:xfrm>
          <a:graphic>
            <a:graphicData uri="http://schemas.openxmlformats.org/presentationml/2006/ole">
              <mc:AlternateContent xmlns:mc="http://schemas.openxmlformats.org/markup-compatibility/2006">
                <mc:Choice xmlns:v="urn:schemas-microsoft-com:vml" Requires="v">
                  <p:oleObj spid="_x0000_s29486" name="公式" r:id="rId5" imgW="190500" imgH="228600" progId="Equation.3">
                    <p:embed/>
                  </p:oleObj>
                </mc:Choice>
                <mc:Fallback>
                  <p:oleObj name="公式" r:id="rId5" imgW="190500" imgH="228600"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4079" y="1711317"/>
                          <a:ext cx="479425"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680" name="Object 4"/>
            <p:cNvGraphicFramePr>
              <a:graphicFrameLocks noChangeAspect="1"/>
            </p:cNvGraphicFramePr>
            <p:nvPr/>
          </p:nvGraphicFramePr>
          <p:xfrm>
            <a:off x="857224" y="2243133"/>
            <a:ext cx="415925" cy="542925"/>
          </p:xfrm>
          <a:graphic>
            <a:graphicData uri="http://schemas.openxmlformats.org/presentationml/2006/ole">
              <mc:AlternateContent xmlns:mc="http://schemas.openxmlformats.org/markup-compatibility/2006">
                <mc:Choice xmlns:v="urn:schemas-microsoft-com:vml" Requires="v">
                  <p:oleObj spid="_x0000_s29487" name="公式" r:id="rId7" imgW="164885" imgH="215619" progId="Equation.3">
                    <p:embed/>
                  </p:oleObj>
                </mc:Choice>
                <mc:Fallback>
                  <p:oleObj name="公式" r:id="rId7" imgW="164885" imgH="215619" progId="Equation.3">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57224" y="2243133"/>
                          <a:ext cx="415925" cy="542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pic>
        <p:nvPicPr>
          <p:cNvPr id="28676" name="图片 11" descr="图6.25.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278261" y="3204026"/>
            <a:ext cx="4267745" cy="337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35150" y="2205038"/>
            <a:ext cx="5545138" cy="417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29699"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016FC314-8E6E-4D45-AB8D-2DC1B2D6D5F6}" type="slidenum">
              <a:rPr lang="en-US" altLang="zh-CN" sz="1400" smtClean="0"/>
              <a:pPr>
                <a:spcBef>
                  <a:spcPct val="0"/>
                </a:spcBef>
                <a:buFontTx/>
                <a:buNone/>
              </a:pPr>
              <a:t>28</a:t>
            </a:fld>
            <a:endParaRPr lang="en-US" altLang="zh-CN" sz="1400" smtClean="0"/>
          </a:p>
        </p:txBody>
      </p:sp>
      <p:pic>
        <p:nvPicPr>
          <p:cNvPr id="29700" name="图片 22" descr="图6.25.jpg"/>
          <p:cNvPicPr>
            <a:picLocks noChangeAspect="1"/>
          </p:cNvPicPr>
          <p:nvPr/>
        </p:nvPicPr>
        <p:blipFill>
          <a:blip r:embed="rId3">
            <a:extLst>
              <a:ext uri="{28A0092B-C50C-407E-A947-70E740481C1C}">
                <a14:useLocalDpi xmlns:a14="http://schemas.microsoft.com/office/drawing/2010/main" val="0"/>
              </a:ext>
            </a:extLst>
          </a:blip>
          <a:srcRect b="14252"/>
          <a:stretch>
            <a:fillRect/>
          </a:stretch>
        </p:blipFill>
        <p:spPr bwMode="auto">
          <a:xfrm>
            <a:off x="3287967" y="3674850"/>
            <a:ext cx="4248472" cy="2882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701" name="组合 25"/>
          <p:cNvGrpSpPr>
            <a:grpSpLocks/>
          </p:cNvGrpSpPr>
          <p:nvPr/>
        </p:nvGrpSpPr>
        <p:grpSpPr bwMode="auto">
          <a:xfrm>
            <a:off x="404246" y="853097"/>
            <a:ext cx="8496300" cy="3139321"/>
            <a:chOff x="250825" y="767994"/>
            <a:chExt cx="8496300" cy="3139696"/>
          </a:xfrm>
        </p:grpSpPr>
        <p:sp>
          <p:nvSpPr>
            <p:cNvPr id="3086" name="Rectangle 13"/>
            <p:cNvSpPr>
              <a:spLocks noChangeArrowheads="1"/>
            </p:cNvSpPr>
            <p:nvPr/>
          </p:nvSpPr>
          <p:spPr bwMode="auto">
            <a:xfrm>
              <a:off x="250825" y="767994"/>
              <a:ext cx="8496300" cy="3139696"/>
            </a:xfrm>
            <a:prstGeom prst="rect">
              <a:avLst/>
            </a:prstGeom>
            <a:noFill/>
            <a:ln w="9525">
              <a:noFill/>
              <a:miter lim="800000"/>
              <a:headEnd/>
              <a:tailEnd/>
            </a:ln>
          </p:spPr>
          <p:txBody>
            <a:bodyPr anchor="ctr">
              <a:spAutoFit/>
            </a:bodyPr>
            <a:lstStyle/>
            <a:p>
              <a:pPr indent="127000" eaLnBrk="1" hangingPunct="1">
                <a:spcBef>
                  <a:spcPts val="1200"/>
                </a:spcBef>
                <a:defRPr/>
              </a:pPr>
              <a:r>
                <a:rPr lang="zh-CN" altLang="en-US" b="1" dirty="0">
                  <a:latin typeface="+mn-ea"/>
                  <a:ea typeface="+mn-ea"/>
                  <a:cs typeface="Times New Roman" pitchFamily="18" charset="0"/>
                </a:rPr>
                <a:t>（</a:t>
              </a:r>
              <a:r>
                <a:rPr lang="en-US" altLang="zh-CN" b="1" dirty="0">
                  <a:latin typeface="+mn-ea"/>
                  <a:ea typeface="+mn-ea"/>
                  <a:cs typeface="Times New Roman" pitchFamily="18" charset="0"/>
                </a:rPr>
                <a:t>3</a:t>
              </a:r>
              <a:r>
                <a:rPr lang="zh-CN" altLang="en-US" b="1" dirty="0">
                  <a:latin typeface="+mn-ea"/>
                  <a:ea typeface="+mn-ea"/>
                  <a:cs typeface="Times New Roman" pitchFamily="18" charset="0"/>
                </a:rPr>
                <a:t>）稳定平衡位置和不稳定平衡位置</a:t>
              </a:r>
              <a:endParaRPr lang="en-US" altLang="zh-CN" b="1" dirty="0">
                <a:latin typeface="+mn-ea"/>
                <a:ea typeface="+mn-ea"/>
                <a:cs typeface="Times New Roman" pitchFamily="18" charset="0"/>
              </a:endParaRPr>
            </a:p>
            <a:p>
              <a:pPr indent="127000" eaLnBrk="1" hangingPunct="1">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为稳定平衡位置</a:t>
              </a:r>
              <a:endParaRPr lang="en-US" altLang="zh-CN" b="1" dirty="0">
                <a:latin typeface="+mn-ea"/>
                <a:ea typeface="+mn-ea"/>
                <a:cs typeface="Times New Roman" pitchFamily="18" charset="0"/>
              </a:endParaRPr>
            </a:p>
            <a:p>
              <a:pPr indent="127000" eaLnBrk="1" hangingPunct="1">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为不稳定平衡位置</a:t>
              </a:r>
              <a:endParaRPr lang="en-US" altLang="zh-CN" b="1" dirty="0">
                <a:latin typeface="+mn-ea"/>
                <a:ea typeface="+mn-ea"/>
                <a:cs typeface="Times New Roman" pitchFamily="18" charset="0"/>
              </a:endParaRPr>
            </a:p>
            <a:p>
              <a:pPr indent="127000" eaLnBrk="1" hangingPunct="1">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两个不稳定平衡位置之间称为静稳定区。在此区域内，在稳态情况下，当外力矩消除后，电动机在静转矩的作用下将回到稳定平衡位置。超过此位置，转子将到达另外的稳定平衡位置（其它齿吸合</a:t>
              </a:r>
              <a:r>
                <a:rPr lang="zh-CN" altLang="en-US" b="1" dirty="0" smtClean="0">
                  <a:latin typeface="+mn-ea"/>
                  <a:ea typeface="+mn-ea"/>
                  <a:cs typeface="Times New Roman" pitchFamily="18" charset="0"/>
                </a:rPr>
                <a:t>）</a:t>
              </a:r>
              <a:endParaRPr lang="zh-CN" altLang="en-US" b="1" dirty="0">
                <a:latin typeface="+mn-ea"/>
                <a:ea typeface="+mn-ea"/>
                <a:cs typeface="Times New Roman" pitchFamily="18" charset="0"/>
              </a:endParaRPr>
            </a:p>
          </p:txBody>
        </p:sp>
        <p:graphicFrame>
          <p:nvGraphicFramePr>
            <p:cNvPr id="29703" name="Object 23"/>
            <p:cNvGraphicFramePr>
              <a:graphicFrameLocks noChangeAspect="1"/>
            </p:cNvGraphicFramePr>
            <p:nvPr>
              <p:extLst>
                <p:ext uri="{D42A27DB-BD31-4B8C-83A1-F6EECF244321}">
                  <p14:modId xmlns:p14="http://schemas.microsoft.com/office/powerpoint/2010/main" val="1923674570"/>
                </p:ext>
              </p:extLst>
            </p:nvPr>
          </p:nvGraphicFramePr>
          <p:xfrm>
            <a:off x="779405" y="1383561"/>
            <a:ext cx="925513" cy="446088"/>
          </p:xfrm>
          <a:graphic>
            <a:graphicData uri="http://schemas.openxmlformats.org/presentationml/2006/ole">
              <mc:AlternateContent xmlns:mc="http://schemas.openxmlformats.org/markup-compatibility/2006">
                <mc:Choice xmlns:v="urn:schemas-microsoft-com:vml" Requires="v">
                  <p:oleObj spid="_x0000_s30239" name="公式" r:id="rId4" imgW="368140" imgH="177723" progId="Equation.3">
                    <p:embed/>
                  </p:oleObj>
                </mc:Choice>
                <mc:Fallback>
                  <p:oleObj name="公式" r:id="rId4" imgW="368140" imgH="177723" progId="Equation.3">
                    <p:embed/>
                    <p:pic>
                      <p:nvPicPr>
                        <p:cNvPr id="0" name="Object 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405" y="1383561"/>
                          <a:ext cx="925513" cy="446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704" name="Object 24"/>
            <p:cNvGraphicFramePr>
              <a:graphicFrameLocks noChangeAspect="1"/>
            </p:cNvGraphicFramePr>
            <p:nvPr>
              <p:extLst>
                <p:ext uri="{D42A27DB-BD31-4B8C-83A1-F6EECF244321}">
                  <p14:modId xmlns:p14="http://schemas.microsoft.com/office/powerpoint/2010/main" val="1150933260"/>
                </p:ext>
              </p:extLst>
            </p:nvPr>
          </p:nvGraphicFramePr>
          <p:xfrm>
            <a:off x="779405" y="1857749"/>
            <a:ext cx="1212850" cy="446087"/>
          </p:xfrm>
          <a:graphic>
            <a:graphicData uri="http://schemas.openxmlformats.org/presentationml/2006/ole">
              <mc:AlternateContent xmlns:mc="http://schemas.openxmlformats.org/markup-compatibility/2006">
                <mc:Choice xmlns:v="urn:schemas-microsoft-com:vml" Requires="v">
                  <p:oleObj spid="_x0000_s30240" name="公式" r:id="rId6" imgW="482181" imgH="177646" progId="Equation.3">
                    <p:embed/>
                  </p:oleObj>
                </mc:Choice>
                <mc:Fallback>
                  <p:oleObj name="公式" r:id="rId6" imgW="482181" imgH="177646" progId="Equation.3">
                    <p:embed/>
                    <p:pic>
                      <p:nvPicPr>
                        <p:cNvPr id="0" name="Object 2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405" y="1857749"/>
                          <a:ext cx="1212850" cy="446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835150" y="2205038"/>
            <a:ext cx="5545138" cy="417671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3072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33D8C944-C26D-4957-9F2F-5E243A856274}" type="slidenum">
              <a:rPr lang="en-US" altLang="zh-CN" sz="1400" smtClean="0"/>
              <a:pPr>
                <a:spcBef>
                  <a:spcPct val="0"/>
                </a:spcBef>
                <a:buFontTx/>
                <a:buNone/>
              </a:pPr>
              <a:t>29</a:t>
            </a:fld>
            <a:endParaRPr lang="en-US" altLang="zh-CN" sz="1400" smtClean="0"/>
          </a:p>
        </p:txBody>
      </p:sp>
      <p:sp>
        <p:nvSpPr>
          <p:cNvPr id="3086" name="Rectangle 13"/>
          <p:cNvSpPr>
            <a:spLocks noChangeArrowheads="1"/>
          </p:cNvSpPr>
          <p:nvPr/>
        </p:nvSpPr>
        <p:spPr bwMode="auto">
          <a:xfrm>
            <a:off x="179512" y="836712"/>
            <a:ext cx="8496300" cy="2554545"/>
          </a:xfrm>
          <a:prstGeom prst="rect">
            <a:avLst/>
          </a:prstGeom>
          <a:noFill/>
          <a:ln w="9525">
            <a:noFill/>
            <a:miter lim="800000"/>
            <a:headEnd/>
            <a:tailEnd/>
          </a:ln>
        </p:spPr>
        <p:txBody>
          <a:bodyPr anchor="ctr">
            <a:spAutoFit/>
          </a:bodyPr>
          <a:lstStyle/>
          <a:p>
            <a:pPr indent="127000" eaLnBrk="1" hangingPunct="1">
              <a:spcBef>
                <a:spcPts val="1200"/>
              </a:spcBef>
              <a:defRPr/>
            </a:pPr>
            <a:r>
              <a:rPr lang="zh-CN" altLang="en-US" b="1" dirty="0">
                <a:latin typeface="+mn-ea"/>
                <a:ea typeface="+mn-ea"/>
                <a:cs typeface="Times New Roman" pitchFamily="18" charset="0"/>
              </a:rPr>
              <a:t>（</a:t>
            </a:r>
            <a:r>
              <a:rPr lang="en-US" altLang="zh-CN" b="1" dirty="0">
                <a:latin typeface="+mn-ea"/>
                <a:ea typeface="+mn-ea"/>
                <a:cs typeface="Times New Roman" pitchFamily="18" charset="0"/>
              </a:rPr>
              <a:t>4</a:t>
            </a:r>
            <a:r>
              <a:rPr lang="zh-CN" altLang="en-US" b="1" dirty="0">
                <a:latin typeface="+mn-ea"/>
                <a:ea typeface="+mn-ea"/>
                <a:cs typeface="Times New Roman" pitchFamily="18" charset="0"/>
              </a:rPr>
              <a:t>）最大静转矩</a:t>
            </a:r>
            <a:endParaRPr lang="en-US" altLang="zh-CN" b="1" dirty="0">
              <a:latin typeface="+mn-ea"/>
              <a:ea typeface="+mn-ea"/>
              <a:cs typeface="Times New Roman" pitchFamily="18" charset="0"/>
            </a:endParaRPr>
          </a:p>
          <a:p>
            <a:pPr indent="127000" eaLnBrk="1" hangingPunct="1">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单相运行时：</a:t>
            </a:r>
            <a:r>
              <a:rPr lang="en-US" altLang="zh-CN" b="1" dirty="0">
                <a:latin typeface="+mn-ea"/>
                <a:ea typeface="+mn-ea"/>
                <a:cs typeface="Times New Roman" pitchFamily="18" charset="0"/>
              </a:rPr>
              <a:t>       </a:t>
            </a:r>
          </a:p>
          <a:p>
            <a:pPr indent="127000" eaLnBrk="1" hangingPunct="1">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多相运行时：</a:t>
            </a:r>
            <a:endParaRPr lang="en-US" altLang="zh-CN" b="1" dirty="0">
              <a:latin typeface="+mn-ea"/>
              <a:ea typeface="+mn-ea"/>
              <a:cs typeface="Times New Roman" pitchFamily="18" charset="0"/>
            </a:endParaRPr>
          </a:p>
          <a:p>
            <a:pPr indent="127000" eaLnBrk="1" hangingPunct="1">
              <a:spcBef>
                <a:spcPts val="1200"/>
              </a:spcBef>
              <a:defRPr/>
            </a:pPr>
            <a:r>
              <a:rPr lang="zh-CN" altLang="en-US" b="1" dirty="0" smtClean="0">
                <a:latin typeface="+mn-ea"/>
                <a:ea typeface="+mn-ea"/>
                <a:cs typeface="Times New Roman" pitchFamily="18" charset="0"/>
              </a:rPr>
              <a:t>   其中</a:t>
            </a:r>
            <a:r>
              <a:rPr lang="zh-CN" altLang="en-US" b="1" dirty="0">
                <a:latin typeface="+mn-ea"/>
                <a:ea typeface="+mn-ea"/>
                <a:cs typeface="Times New Roman" pitchFamily="18" charset="0"/>
              </a:rPr>
              <a:t>：</a:t>
            </a:r>
            <a:r>
              <a:rPr lang="en-US" altLang="zh-CN" b="1" i="1" dirty="0">
                <a:latin typeface="Times New Roman" pitchFamily="18" charset="0"/>
                <a:ea typeface="+mn-ea"/>
                <a:cs typeface="Times New Roman" pitchFamily="18" charset="0"/>
              </a:rPr>
              <a:t>K</a:t>
            </a:r>
            <a:r>
              <a:rPr lang="zh-CN" altLang="en-US" b="1" dirty="0">
                <a:latin typeface="+mn-ea"/>
                <a:ea typeface="+mn-ea"/>
                <a:cs typeface="Times New Roman" pitchFamily="18" charset="0"/>
              </a:rPr>
              <a:t>为转矩增大系数</a:t>
            </a:r>
            <a:endParaRPr lang="en-US" altLang="zh-CN" b="1" dirty="0">
              <a:latin typeface="+mn-ea"/>
              <a:ea typeface="+mn-ea"/>
              <a:cs typeface="Times New Roman" pitchFamily="18" charset="0"/>
            </a:endParaRPr>
          </a:p>
          <a:p>
            <a:pPr indent="127000" eaLnBrk="1" hangingPunct="1">
              <a:spcBef>
                <a:spcPts val="1200"/>
              </a:spcBef>
              <a:defRPr/>
            </a:pPr>
            <a:r>
              <a:rPr lang="en-US" altLang="zh-CN" b="1" dirty="0">
                <a:latin typeface="+mn-ea"/>
                <a:ea typeface="+mn-ea"/>
                <a:cs typeface="Times New Roman" pitchFamily="18" charset="0"/>
              </a:rPr>
              <a:t>   </a:t>
            </a:r>
            <a:r>
              <a:rPr lang="zh-CN" altLang="en-US" b="1" dirty="0" smtClean="0">
                <a:latin typeface="+mn-ea"/>
                <a:ea typeface="+mn-ea"/>
                <a:cs typeface="Times New Roman" pitchFamily="18" charset="0"/>
              </a:rPr>
              <a:t>两相运行</a:t>
            </a:r>
            <a:r>
              <a:rPr lang="zh-CN" altLang="en-US" b="1" dirty="0">
                <a:latin typeface="+mn-ea"/>
                <a:ea typeface="+mn-ea"/>
                <a:cs typeface="Times New Roman" pitchFamily="18" charset="0"/>
              </a:rPr>
              <a:t>时：</a:t>
            </a:r>
          </a:p>
        </p:txBody>
      </p:sp>
      <p:graphicFrame>
        <p:nvGraphicFramePr>
          <p:cNvPr id="30726" name="Object 4"/>
          <p:cNvGraphicFramePr>
            <a:graphicFrameLocks noChangeAspect="1"/>
          </p:cNvGraphicFramePr>
          <p:nvPr>
            <p:extLst>
              <p:ext uri="{D42A27DB-BD31-4B8C-83A1-F6EECF244321}">
                <p14:modId xmlns:p14="http://schemas.microsoft.com/office/powerpoint/2010/main" val="3422948288"/>
              </p:ext>
            </p:extLst>
          </p:nvPr>
        </p:nvGraphicFramePr>
        <p:xfrm>
          <a:off x="3132262" y="1206728"/>
          <a:ext cx="4108450" cy="604837"/>
        </p:xfrm>
        <a:graphic>
          <a:graphicData uri="http://schemas.openxmlformats.org/presentationml/2006/ole">
            <mc:AlternateContent xmlns:mc="http://schemas.openxmlformats.org/markup-compatibility/2006">
              <mc:Choice xmlns:v="urn:schemas-microsoft-com:vml" Requires="v">
                <p:oleObj spid="_x0000_s31531" name="公式" r:id="rId3" imgW="1638300" imgH="241300" progId="Equation.3">
                  <p:embed/>
                </p:oleObj>
              </mc:Choice>
              <mc:Fallback>
                <p:oleObj name="公式" r:id="rId3" imgW="1638300" imgH="2413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262" y="1206728"/>
                        <a:ext cx="4108450" cy="604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7" name="Object 5"/>
          <p:cNvGraphicFramePr>
            <a:graphicFrameLocks noChangeAspect="1"/>
          </p:cNvGraphicFramePr>
          <p:nvPr>
            <p:extLst>
              <p:ext uri="{D42A27DB-BD31-4B8C-83A1-F6EECF244321}">
                <p14:modId xmlns:p14="http://schemas.microsoft.com/office/powerpoint/2010/main" val="2414309808"/>
              </p:ext>
            </p:extLst>
          </p:nvPr>
        </p:nvGraphicFramePr>
        <p:xfrm>
          <a:off x="3103687" y="1811565"/>
          <a:ext cx="2865438" cy="604838"/>
        </p:xfrm>
        <a:graphic>
          <a:graphicData uri="http://schemas.openxmlformats.org/presentationml/2006/ole">
            <mc:AlternateContent xmlns:mc="http://schemas.openxmlformats.org/markup-compatibility/2006">
              <mc:Choice xmlns:v="urn:schemas-microsoft-com:vml" Requires="v">
                <p:oleObj spid="_x0000_s31532" name="公式" r:id="rId5" imgW="1143000" imgH="241300" progId="Equation.3">
                  <p:embed/>
                </p:oleObj>
              </mc:Choice>
              <mc:Fallback>
                <p:oleObj name="公式" r:id="rId5" imgW="1143000" imgH="2413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3687" y="1811565"/>
                        <a:ext cx="2865438" cy="604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28" name="Object 6"/>
          <p:cNvGraphicFramePr>
            <a:graphicFrameLocks noChangeAspect="1"/>
          </p:cNvGraphicFramePr>
          <p:nvPr>
            <p:extLst>
              <p:ext uri="{D42A27DB-BD31-4B8C-83A1-F6EECF244321}">
                <p14:modId xmlns:p14="http://schemas.microsoft.com/office/powerpoint/2010/main" val="1411009311"/>
              </p:ext>
            </p:extLst>
          </p:nvPr>
        </p:nvGraphicFramePr>
        <p:xfrm>
          <a:off x="2929901" y="2948344"/>
          <a:ext cx="2578100" cy="509588"/>
        </p:xfrm>
        <a:graphic>
          <a:graphicData uri="http://schemas.openxmlformats.org/presentationml/2006/ole">
            <mc:AlternateContent xmlns:mc="http://schemas.openxmlformats.org/markup-compatibility/2006">
              <mc:Choice xmlns:v="urn:schemas-microsoft-com:vml" Requires="v">
                <p:oleObj spid="_x0000_s31533" name="公式" r:id="rId7" imgW="1028254" imgH="203112" progId="Equation.3">
                  <p:embed/>
                </p:oleObj>
              </mc:Choice>
              <mc:Fallback>
                <p:oleObj name="公式" r:id="rId7" imgW="1028254" imgH="203112"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9901" y="2948344"/>
                        <a:ext cx="2578100" cy="509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30729" name="图片 11" descr="图6.26.jpg"/>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3648" y="3457645"/>
            <a:ext cx="5337134" cy="309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918610" y="2602973"/>
            <a:ext cx="2923355" cy="1200329"/>
          </a:xfrm>
          <a:prstGeom prst="rect">
            <a:avLst/>
          </a:prstGeom>
          <a:noFill/>
        </p:spPr>
        <p:txBody>
          <a:bodyPr wrap="square" rtlCol="0">
            <a:spAutoFit/>
          </a:bodyPr>
          <a:lstStyle/>
          <a:p>
            <a:r>
              <a:rPr lang="zh-CN" altLang="en-US" dirty="0" smtClean="0"/>
              <a:t>叠加原理，近似用各相通电时的距角特性叠加起来。</a:t>
            </a:r>
            <a:endParaRPr lang="zh-CN" alt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97CFE6BC-214B-4AA8-BB7D-5B6D21E3A76F}" type="slidenum">
              <a:rPr lang="en-US" altLang="zh-CN" sz="1400" smtClean="0"/>
              <a:pPr>
                <a:spcBef>
                  <a:spcPct val="0"/>
                </a:spcBef>
                <a:buFontTx/>
                <a:buNone/>
              </a:pPr>
              <a:t>3</a:t>
            </a:fld>
            <a:endParaRPr lang="en-US" altLang="zh-CN" sz="1400" smtClean="0"/>
          </a:p>
        </p:txBody>
      </p:sp>
      <p:sp>
        <p:nvSpPr>
          <p:cNvPr id="3" name="Rectangle 3"/>
          <p:cNvSpPr txBox="1">
            <a:spLocks noChangeArrowheads="1"/>
          </p:cNvSpPr>
          <p:nvPr/>
        </p:nvSpPr>
        <p:spPr>
          <a:xfrm>
            <a:off x="251520" y="1052736"/>
            <a:ext cx="8458200" cy="5033963"/>
          </a:xfrm>
          <a:prstGeom prst="rect">
            <a:avLst/>
          </a:prstGeom>
        </p:spPr>
        <p:txBody>
          <a:bodyPr/>
          <a:lstStyle/>
          <a:p>
            <a:pPr marL="342900" indent="-342900" eaLnBrk="1" hangingPunct="1">
              <a:spcBef>
                <a:spcPts val="1800"/>
              </a:spcBef>
              <a:defRPr/>
            </a:pPr>
            <a:r>
              <a:rPr lang="en-US" altLang="zh-CN" sz="2800" b="1" kern="0" dirty="0" smtClean="0">
                <a:latin typeface="Times New Roman" pitchFamily="18" charset="0"/>
              </a:rPr>
              <a:t>3.  </a:t>
            </a:r>
            <a:r>
              <a:rPr lang="zh-CN" altLang="en-US" sz="2800" b="1" kern="0" dirty="0" smtClean="0">
                <a:latin typeface="Times New Roman" pitchFamily="18" charset="0"/>
              </a:rPr>
              <a:t>缺点</a:t>
            </a:r>
            <a:r>
              <a:rPr lang="zh-CN" altLang="en-US" sz="2800" b="1" kern="0" dirty="0">
                <a:latin typeface="Times New Roman" pitchFamily="18" charset="0"/>
              </a:rPr>
              <a:t>：步距角固定，在</a:t>
            </a:r>
            <a:r>
              <a:rPr lang="zh-CN" altLang="en-US" sz="2800" b="1" kern="0" dirty="0">
                <a:solidFill>
                  <a:srgbClr val="FF0000"/>
                </a:solidFill>
                <a:latin typeface="Times New Roman" pitchFamily="18" charset="0"/>
              </a:rPr>
              <a:t>分辨率</a:t>
            </a:r>
            <a:r>
              <a:rPr lang="zh-CN" altLang="en-US" sz="2800" b="1" kern="0" dirty="0">
                <a:latin typeface="Times New Roman" pitchFamily="18" charset="0"/>
              </a:rPr>
              <a:t>上缺乏灵活性</a:t>
            </a:r>
            <a:r>
              <a:rPr lang="zh-CN" altLang="en-US" sz="2800" b="1" kern="0" dirty="0" smtClean="0">
                <a:latin typeface="Times New Roman" pitchFamily="18" charset="0"/>
              </a:rPr>
              <a:t>；需专用</a:t>
            </a:r>
            <a:r>
              <a:rPr lang="zh-CN" altLang="en-US" sz="2800" b="1" kern="0" dirty="0" smtClean="0">
                <a:solidFill>
                  <a:srgbClr val="FF0000"/>
                </a:solidFill>
                <a:latin typeface="Times New Roman" pitchFamily="18" charset="0"/>
              </a:rPr>
              <a:t>驱动器</a:t>
            </a:r>
            <a:r>
              <a:rPr lang="zh-CN" altLang="en-US" sz="2800" b="1" kern="0" dirty="0" smtClean="0">
                <a:latin typeface="Times New Roman" pitchFamily="18" charset="0"/>
              </a:rPr>
              <a:t>；单</a:t>
            </a:r>
            <a:r>
              <a:rPr lang="zh-CN" altLang="en-US" sz="2800" b="1" kern="0" dirty="0">
                <a:latin typeface="Times New Roman" pitchFamily="18" charset="0"/>
              </a:rPr>
              <a:t>步响应中有</a:t>
            </a:r>
            <a:r>
              <a:rPr lang="zh-CN" altLang="en-US" sz="2800" b="1" kern="0" dirty="0">
                <a:solidFill>
                  <a:srgbClr val="FF0000"/>
                </a:solidFill>
                <a:latin typeface="Times New Roman" pitchFamily="18" charset="0"/>
              </a:rPr>
              <a:t>过冲和振荡</a:t>
            </a:r>
            <a:r>
              <a:rPr lang="zh-CN" altLang="en-US" sz="2800" b="1" kern="0" dirty="0">
                <a:latin typeface="Times New Roman" pitchFamily="18" charset="0"/>
              </a:rPr>
              <a:t>；承受大惯性负载的能力有限；开环控制时摩擦</a:t>
            </a:r>
            <a:r>
              <a:rPr lang="zh-CN" altLang="en-US" sz="2800" b="1" kern="0" dirty="0" smtClean="0">
                <a:latin typeface="Times New Roman" pitchFamily="18" charset="0"/>
              </a:rPr>
              <a:t>负载会引起定位</a:t>
            </a:r>
            <a:r>
              <a:rPr lang="zh-CN" altLang="en-US" sz="2800" b="1" kern="0" dirty="0">
                <a:latin typeface="Times New Roman" pitchFamily="18" charset="0"/>
              </a:rPr>
              <a:t>误差</a:t>
            </a:r>
            <a:r>
              <a:rPr lang="zh-CN" altLang="en-US" sz="2800" b="1" kern="0" dirty="0" smtClean="0">
                <a:latin typeface="Times New Roman" pitchFamily="18" charset="0"/>
              </a:rPr>
              <a:t>；电机输出功率有限。 </a:t>
            </a:r>
            <a:r>
              <a:rPr lang="zh-CN" altLang="en-US" sz="2800" b="1" kern="0" dirty="0" smtClean="0">
                <a:latin typeface="Arial" charset="0"/>
              </a:rPr>
              <a:t> </a:t>
            </a:r>
            <a:endParaRPr lang="zh-CN" altLang="en-US" sz="2800" b="1" kern="0" dirty="0">
              <a:latin typeface="Arial" charset="0"/>
            </a:endParaRPr>
          </a:p>
          <a:p>
            <a:pPr marL="342900" indent="-342900" eaLnBrk="1" hangingPunct="1">
              <a:spcBef>
                <a:spcPts val="1800"/>
              </a:spcBef>
              <a:defRPr/>
            </a:pPr>
            <a:r>
              <a:rPr lang="en-US" altLang="zh-CN" sz="2800" b="1" kern="0" dirty="0">
                <a:latin typeface="Times New Roman" pitchFamily="18" charset="0"/>
                <a:ea typeface="+mn-ea"/>
                <a:cs typeface="Times New Roman" pitchFamily="18" charset="0"/>
              </a:rPr>
              <a:t>4.  </a:t>
            </a:r>
            <a:r>
              <a:rPr lang="zh-CN" altLang="en-US" sz="2800" b="1" kern="0" dirty="0">
                <a:latin typeface="Times New Roman" pitchFamily="18" charset="0"/>
                <a:ea typeface="+mn-ea"/>
              </a:rPr>
              <a:t>应用：广泛地应用于数字控制系统中。</a:t>
            </a:r>
            <a:r>
              <a:rPr lang="zh-CN" altLang="en-US" sz="2800" b="1" kern="0" dirty="0">
                <a:latin typeface="+mn-lt"/>
                <a:ea typeface="+mn-ea"/>
              </a:rPr>
              <a:t> </a:t>
            </a:r>
          </a:p>
          <a:p>
            <a:pPr marL="342900" indent="-342900" eaLnBrk="1" hangingPunct="1">
              <a:spcBef>
                <a:spcPts val="1800"/>
              </a:spcBef>
              <a:defRPr/>
            </a:pPr>
            <a:r>
              <a:rPr lang="en-US" altLang="zh-CN" sz="2800" b="1" kern="0" dirty="0">
                <a:latin typeface="Times New Roman" pitchFamily="18" charset="0"/>
                <a:ea typeface="+mn-ea"/>
                <a:cs typeface="Times New Roman" pitchFamily="18" charset="0"/>
              </a:rPr>
              <a:t>5.  </a:t>
            </a:r>
            <a:r>
              <a:rPr lang="zh-CN" altLang="en-US" sz="2800" b="1" kern="0" dirty="0">
                <a:latin typeface="+mn-lt"/>
                <a:ea typeface="+mn-ea"/>
              </a:rPr>
              <a:t>分类：</a:t>
            </a:r>
            <a:r>
              <a:rPr lang="zh-CN" altLang="en-US" sz="2800" b="1" kern="0" dirty="0">
                <a:latin typeface="Times New Roman" pitchFamily="18" charset="0"/>
                <a:ea typeface="+mn-ea"/>
              </a:rPr>
              <a:t>根据转子中应用永磁体的方式不同：分为三类，反应式</a:t>
            </a:r>
            <a:r>
              <a:rPr lang="zh-CN" altLang="en-US" sz="2800" b="1" kern="0" dirty="0" smtClean="0">
                <a:latin typeface="Times New Roman" pitchFamily="18" charset="0"/>
                <a:ea typeface="+mn-ea"/>
              </a:rPr>
              <a:t>（感应式</a:t>
            </a:r>
            <a:r>
              <a:rPr lang="zh-CN" altLang="en-US" sz="2800" b="1" kern="0" dirty="0">
                <a:latin typeface="Times New Roman" pitchFamily="18" charset="0"/>
                <a:ea typeface="+mn-ea"/>
              </a:rPr>
              <a:t>、</a:t>
            </a:r>
            <a:r>
              <a:rPr lang="zh-CN" altLang="en-US" sz="2800" b="1" kern="0" dirty="0" smtClean="0">
                <a:latin typeface="Times New Roman" pitchFamily="18" charset="0"/>
                <a:ea typeface="+mn-ea"/>
              </a:rPr>
              <a:t>磁阻式</a:t>
            </a:r>
            <a:r>
              <a:rPr lang="en-US" altLang="zh-CN" sz="2800" b="1" kern="0" dirty="0" smtClean="0">
                <a:latin typeface="+mn-lt"/>
                <a:ea typeface="+mn-ea"/>
              </a:rPr>
              <a:t>VR</a:t>
            </a:r>
            <a:r>
              <a:rPr lang="zh-CN" altLang="en-US" sz="2800" b="1" kern="0" dirty="0">
                <a:latin typeface="Times New Roman" pitchFamily="18" charset="0"/>
                <a:ea typeface="+mn-ea"/>
              </a:rPr>
              <a:t>），永磁式（</a:t>
            </a:r>
            <a:r>
              <a:rPr lang="en-US" altLang="zh-CN" sz="2800" b="1" kern="0" dirty="0">
                <a:latin typeface="+mn-lt"/>
                <a:ea typeface="+mn-ea"/>
              </a:rPr>
              <a:t>PM</a:t>
            </a:r>
            <a:r>
              <a:rPr lang="zh-CN" altLang="en-US" sz="2800" b="1" kern="0" dirty="0">
                <a:latin typeface="Times New Roman" pitchFamily="18" charset="0"/>
                <a:ea typeface="+mn-ea"/>
              </a:rPr>
              <a:t>），混合式（同步感应子式</a:t>
            </a:r>
            <a:r>
              <a:rPr lang="en-US" altLang="zh-CN" sz="2800" b="1" kern="0" dirty="0">
                <a:latin typeface="+mn-lt"/>
                <a:ea typeface="+mn-ea"/>
              </a:rPr>
              <a:t>HB</a:t>
            </a:r>
            <a:r>
              <a:rPr lang="zh-CN" altLang="en-US" sz="2800" b="1" kern="0" dirty="0">
                <a:latin typeface="Times New Roman" pitchFamily="18" charset="0"/>
                <a:ea typeface="+mn-ea"/>
              </a:rPr>
              <a:t>）</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6859C0C5-0707-4ADB-BE3B-45C99E9FC3D6}" type="slidenum">
              <a:rPr lang="en-US" altLang="zh-CN" smtClean="0"/>
              <a:pPr>
                <a:defRPr/>
              </a:pPr>
              <a:t>30</a:t>
            </a:fld>
            <a:endParaRPr lang="en-US" altLang="zh-CN"/>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042899" y="-549878"/>
            <a:ext cx="5120481" cy="8037677"/>
          </a:xfrm>
          <a:prstGeom prst="rect">
            <a:avLst/>
          </a:prstGeom>
        </p:spPr>
      </p:pic>
    </p:spTree>
    <p:extLst>
      <p:ext uri="{BB962C8B-B14F-4D97-AF65-F5344CB8AC3E}">
        <p14:creationId xmlns:p14="http://schemas.microsoft.com/office/powerpoint/2010/main" val="34927609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655C8BFF-C4C3-4B34-A729-E48580040330}" type="slidenum">
              <a:rPr lang="en-US" altLang="zh-CN" sz="1400" smtClean="0"/>
              <a:pPr>
                <a:spcBef>
                  <a:spcPct val="0"/>
                </a:spcBef>
                <a:buFontTx/>
                <a:buNone/>
              </a:pPr>
              <a:t>31</a:t>
            </a:fld>
            <a:endParaRPr lang="en-US" altLang="zh-CN" sz="1400" smtClean="0"/>
          </a:p>
        </p:txBody>
      </p:sp>
      <p:pic>
        <p:nvPicPr>
          <p:cNvPr id="31749" name="图片 31" descr="图6.27.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95736" y="980728"/>
            <a:ext cx="3168352" cy="2684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0" name="TextBox 32"/>
          <p:cNvSpPr txBox="1">
            <a:spLocks noChangeArrowheads="1"/>
          </p:cNvSpPr>
          <p:nvPr/>
        </p:nvSpPr>
        <p:spPr bwMode="auto">
          <a:xfrm>
            <a:off x="661349" y="3933056"/>
            <a:ext cx="7929562" cy="204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800"/>
              </a:spcBef>
              <a:buFontTx/>
              <a:buNone/>
            </a:pPr>
            <a:r>
              <a:rPr lang="zh-CN" altLang="en-US" sz="2800" b="1" dirty="0"/>
              <a:t>        当电动机磁路不饱和时，最大静转矩与控制绕组电流的平方成正比。</a:t>
            </a:r>
            <a:endParaRPr lang="en-US" altLang="zh-CN" sz="2800" b="1" dirty="0"/>
          </a:p>
          <a:p>
            <a:pPr eaLnBrk="1" hangingPunct="1">
              <a:spcBef>
                <a:spcPts val="1800"/>
              </a:spcBef>
              <a:buFontTx/>
              <a:buNone/>
            </a:pPr>
            <a:r>
              <a:rPr lang="zh-CN" altLang="en-US" sz="2800" b="1" dirty="0"/>
              <a:t>        电流增大时，由于受磁路饱和 影响，最大静转矩增长变慢，低于电流的平方关系。</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A6FBEC68-C867-4C60-9055-D8138B9207D2}" type="slidenum">
              <a:rPr lang="en-US" altLang="zh-CN" sz="1400" smtClean="0"/>
              <a:pPr>
                <a:spcBef>
                  <a:spcPct val="0"/>
                </a:spcBef>
                <a:buFontTx/>
                <a:buNone/>
              </a:pPr>
              <a:t>32</a:t>
            </a:fld>
            <a:endParaRPr lang="en-US" altLang="zh-CN" sz="1400" smtClean="0"/>
          </a:p>
        </p:txBody>
      </p:sp>
      <p:sp>
        <p:nvSpPr>
          <p:cNvPr id="3" name="Rectangle 13"/>
          <p:cNvSpPr>
            <a:spLocks noChangeArrowheads="1"/>
          </p:cNvSpPr>
          <p:nvPr/>
        </p:nvSpPr>
        <p:spPr bwMode="auto">
          <a:xfrm>
            <a:off x="395536" y="980728"/>
            <a:ext cx="8034338" cy="4032250"/>
          </a:xfrm>
          <a:prstGeom prst="rect">
            <a:avLst/>
          </a:prstGeom>
          <a:noFill/>
          <a:ln w="9525">
            <a:noFill/>
            <a:miter lim="800000"/>
            <a:headEnd/>
            <a:tailEnd/>
          </a:ln>
        </p:spPr>
        <p:txBody>
          <a:bodyPr anchor="ctr">
            <a:spAutoFit/>
          </a:bodyPr>
          <a:lstStyle/>
          <a:p>
            <a:pPr indent="127000" eaLnBrk="1" hangingPunct="1">
              <a:spcBef>
                <a:spcPts val="1800"/>
              </a:spcBef>
              <a:defRPr/>
            </a:pPr>
            <a:r>
              <a:rPr lang="en-US" altLang="zh-CN" sz="2800" b="1" dirty="0">
                <a:latin typeface="+mn-ea"/>
                <a:ea typeface="+mn-ea"/>
                <a:cs typeface="Times New Roman" pitchFamily="18" charset="0"/>
              </a:rPr>
              <a:t>2. </a:t>
            </a:r>
            <a:r>
              <a:rPr lang="zh-CN" altLang="en-US" sz="2800" b="1" dirty="0">
                <a:latin typeface="+mn-ea"/>
                <a:ea typeface="+mn-ea"/>
                <a:cs typeface="Times New Roman" pitchFamily="18" charset="0"/>
              </a:rPr>
              <a:t>动态特性</a:t>
            </a:r>
            <a:endParaRPr lang="en-US" altLang="zh-CN" sz="2800" b="1" dirty="0">
              <a:latin typeface="+mn-ea"/>
              <a:ea typeface="+mn-ea"/>
              <a:cs typeface="Times New Roman" pitchFamily="18" charset="0"/>
            </a:endParaRPr>
          </a:p>
          <a:p>
            <a:pPr indent="127000" eaLnBrk="1" hangingPunct="1">
              <a:spcBef>
                <a:spcPts val="1800"/>
              </a:spcBef>
              <a:defRPr/>
            </a:pPr>
            <a:r>
              <a:rPr lang="en-US" altLang="zh-CN" sz="2800" b="1" dirty="0">
                <a:latin typeface="+mn-ea"/>
                <a:ea typeface="+mn-ea"/>
              </a:rPr>
              <a:t>    </a:t>
            </a:r>
            <a:r>
              <a:rPr lang="zh-CN" altLang="zh-CN" sz="2800" b="1" dirty="0">
                <a:latin typeface="+mn-ea"/>
                <a:ea typeface="+mn-ea"/>
              </a:rPr>
              <a:t>动态特性是指步进电动机在脉冲作用下，连续运行的特性。</a:t>
            </a:r>
            <a:endParaRPr lang="en-US" altLang="zh-CN" sz="2800" b="1" dirty="0">
              <a:latin typeface="+mn-ea"/>
              <a:ea typeface="+mn-ea"/>
            </a:endParaRPr>
          </a:p>
          <a:p>
            <a:pPr eaLnBrk="1" hangingPunct="1">
              <a:spcBef>
                <a:spcPts val="1800"/>
              </a:spcBef>
              <a:defRPr/>
            </a:pPr>
            <a:r>
              <a:rPr lang="zh-CN" altLang="en-US" sz="2800" b="1" dirty="0">
                <a:latin typeface="+mn-ea"/>
                <a:ea typeface="+mn-ea"/>
              </a:rPr>
              <a:t>（</a:t>
            </a:r>
            <a:r>
              <a:rPr lang="en-US" altLang="zh-CN" sz="2800" b="1" dirty="0">
                <a:latin typeface="+mn-ea"/>
                <a:ea typeface="+mn-ea"/>
              </a:rPr>
              <a:t>1</a:t>
            </a:r>
            <a:r>
              <a:rPr lang="zh-CN" altLang="en-US" sz="2800" b="1" dirty="0">
                <a:latin typeface="+mn-ea"/>
                <a:ea typeface="+mn-ea"/>
              </a:rPr>
              <a:t>）</a:t>
            </a:r>
            <a:r>
              <a:rPr lang="zh-CN" altLang="zh-CN" sz="2800" b="1" dirty="0">
                <a:latin typeface="+mn-ea"/>
                <a:ea typeface="+mn-ea"/>
              </a:rPr>
              <a:t>单脉冲运行</a:t>
            </a:r>
          </a:p>
          <a:p>
            <a:pPr marL="971550" lvl="1" indent="-514350" eaLnBrk="1" hangingPunct="1">
              <a:spcBef>
                <a:spcPts val="1800"/>
              </a:spcBef>
              <a:buFont typeface="+mj-ea"/>
              <a:buAutoNum type="circleNumDbPlain"/>
              <a:defRPr/>
            </a:pPr>
            <a:r>
              <a:rPr lang="zh-CN" altLang="en-US" sz="2800" b="1" dirty="0">
                <a:latin typeface="+mn-ea"/>
                <a:ea typeface="+mn-ea"/>
              </a:rPr>
              <a:t>定义</a:t>
            </a:r>
            <a:endParaRPr lang="en-US" altLang="zh-CN" sz="2800" b="1" dirty="0">
              <a:latin typeface="+mn-ea"/>
              <a:ea typeface="+mn-ea"/>
            </a:endParaRPr>
          </a:p>
          <a:p>
            <a:pPr marL="0" lvl="1" eaLnBrk="1" hangingPunct="1">
              <a:spcBef>
                <a:spcPts val="1800"/>
              </a:spcBef>
              <a:defRPr/>
            </a:pPr>
            <a:r>
              <a:rPr lang="en-US" altLang="zh-CN" sz="2800" b="1" dirty="0" smtClean="0">
                <a:latin typeface="+mn-ea"/>
                <a:ea typeface="+mn-ea"/>
              </a:rPr>
              <a:t>    </a:t>
            </a:r>
            <a:r>
              <a:rPr lang="zh-CN" altLang="zh-CN" sz="2800" b="1" dirty="0" smtClean="0">
                <a:latin typeface="+mn-ea"/>
                <a:ea typeface="+mn-ea"/>
              </a:rPr>
              <a:t>步进电动机</a:t>
            </a:r>
            <a:r>
              <a:rPr lang="zh-CN" altLang="zh-CN" sz="2800" b="1" dirty="0">
                <a:latin typeface="+mn-ea"/>
                <a:ea typeface="+mn-ea"/>
              </a:rPr>
              <a:t>的单脉冲运行是指电动机</a:t>
            </a:r>
            <a:r>
              <a:rPr lang="zh-CN" altLang="zh-CN" sz="2800" b="1" dirty="0" smtClean="0">
                <a:latin typeface="+mn-ea"/>
                <a:ea typeface="+mn-ea"/>
              </a:rPr>
              <a:t>仅仅改变</a:t>
            </a:r>
            <a:r>
              <a:rPr lang="zh-CN" altLang="zh-CN" sz="2800" b="1" dirty="0">
                <a:latin typeface="+mn-ea"/>
                <a:ea typeface="+mn-ea"/>
              </a:rPr>
              <a:t>一次通电状态时的运行方式。</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563888" y="2715560"/>
            <a:ext cx="5071389" cy="3354164"/>
            <a:chOff x="4230336" y="2451100"/>
            <a:chExt cx="4374112" cy="3354164"/>
          </a:xfrm>
        </p:grpSpPr>
        <p:grpSp>
          <p:nvGrpSpPr>
            <p:cNvPr id="12" name="组合 11"/>
            <p:cNvGrpSpPr/>
            <p:nvPr/>
          </p:nvGrpSpPr>
          <p:grpSpPr>
            <a:xfrm>
              <a:off x="4230336" y="2708920"/>
              <a:ext cx="4374112" cy="3096344"/>
              <a:chOff x="4211960" y="2348880"/>
              <a:chExt cx="4374112" cy="3096344"/>
            </a:xfrm>
          </p:grpSpPr>
          <p:pic>
            <p:nvPicPr>
              <p:cNvPr id="4" name="图片 3"/>
              <p:cNvPicPr>
                <a:picLocks noChangeAspect="1"/>
              </p:cNvPicPr>
              <p:nvPr/>
            </p:nvPicPr>
            <p:blipFill rotWithShape="1">
              <a:blip r:embed="rId4"/>
              <a:srcRect b="12347"/>
              <a:stretch/>
            </p:blipFill>
            <p:spPr>
              <a:xfrm>
                <a:off x="4211960" y="2348880"/>
                <a:ext cx="4374112" cy="3096344"/>
              </a:xfrm>
              <a:prstGeom prst="rect">
                <a:avLst/>
              </a:prstGeom>
            </p:spPr>
          </p:pic>
          <p:graphicFrame>
            <p:nvGraphicFramePr>
              <p:cNvPr id="33799" name="Object 3"/>
              <p:cNvGraphicFramePr>
                <a:graphicFrameLocks noChangeAspect="1"/>
              </p:cNvGraphicFramePr>
              <p:nvPr>
                <p:extLst>
                  <p:ext uri="{D42A27DB-BD31-4B8C-83A1-F6EECF244321}">
                    <p14:modId xmlns:p14="http://schemas.microsoft.com/office/powerpoint/2010/main" val="1373653267"/>
                  </p:ext>
                </p:extLst>
              </p:nvPr>
            </p:nvGraphicFramePr>
            <p:xfrm>
              <a:off x="5436096" y="4509120"/>
              <a:ext cx="230185" cy="300019"/>
            </p:xfrm>
            <a:graphic>
              <a:graphicData uri="http://schemas.openxmlformats.org/presentationml/2006/ole">
                <mc:AlternateContent xmlns:mc="http://schemas.openxmlformats.org/markup-compatibility/2006">
                  <mc:Choice xmlns:v="urn:schemas-microsoft-com:vml" Requires="v">
                    <p:oleObj spid="_x0000_s34781" name="公式" r:id="rId5" imgW="164885" imgH="215619" progId="Equation.3">
                      <p:embed/>
                    </p:oleObj>
                  </mc:Choice>
                  <mc:Fallback>
                    <p:oleObj name="公式" r:id="rId5" imgW="164885" imgH="215619" progId="Equation.3">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6096" y="4509120"/>
                            <a:ext cx="230185" cy="300019"/>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 name="Object 3"/>
              <p:cNvGraphicFramePr>
                <a:graphicFrameLocks noChangeAspect="1"/>
              </p:cNvGraphicFramePr>
              <p:nvPr>
                <p:extLst>
                  <p:ext uri="{D42A27DB-BD31-4B8C-83A1-F6EECF244321}">
                    <p14:modId xmlns:p14="http://schemas.microsoft.com/office/powerpoint/2010/main" val="793591644"/>
                  </p:ext>
                </p:extLst>
              </p:nvPr>
            </p:nvGraphicFramePr>
            <p:xfrm>
              <a:off x="4792824" y="4509120"/>
              <a:ext cx="266799" cy="300019"/>
            </p:xfrm>
            <a:graphic>
              <a:graphicData uri="http://schemas.openxmlformats.org/presentationml/2006/ole">
                <mc:AlternateContent xmlns:mc="http://schemas.openxmlformats.org/markup-compatibility/2006">
                  <mc:Choice xmlns:v="urn:schemas-microsoft-com:vml" Requires="v">
                    <p:oleObj spid="_x0000_s34782" name="Equation" r:id="rId7" imgW="291960" imgH="330120" progId="Equation.DSMT4">
                      <p:embed/>
                    </p:oleObj>
                  </mc:Choice>
                  <mc:Fallback>
                    <p:oleObj name="Equation" r:id="rId7" imgW="291960" imgH="330120" progId="Equation.DSMT4">
                      <p:embed/>
                      <p:pic>
                        <p:nvPicPr>
                          <p:cNvPr id="34825" name="Object 3"/>
                          <p:cNvPicPr>
                            <a:picLocks noChangeAspect="1" noChangeArrowheads="1"/>
                          </p:cNvPicPr>
                          <p:nvPr/>
                        </p:nvPicPr>
                        <p:blipFill>
                          <a:blip r:embed="rId8"/>
                          <a:srcRect/>
                          <a:stretch>
                            <a:fillRect/>
                          </a:stretch>
                        </p:blipFill>
                        <p:spPr bwMode="auto">
                          <a:xfrm>
                            <a:off x="4792824" y="4509120"/>
                            <a:ext cx="266799" cy="300019"/>
                          </a:xfrm>
                          <a:prstGeom prst="rect">
                            <a:avLst/>
                          </a:prstGeom>
                          <a:solidFill>
                            <a:schemeClr val="bg1"/>
                          </a:solidFill>
                          <a:ln>
                            <a:noFill/>
                          </a:ln>
                          <a:effectLst/>
                          <a:extLst/>
                        </p:spPr>
                      </p:pic>
                    </p:oleObj>
                  </mc:Fallback>
                </mc:AlternateContent>
              </a:graphicData>
            </a:graphic>
          </p:graphicFrame>
        </p:grpSp>
        <p:graphicFrame>
          <p:nvGraphicFramePr>
            <p:cNvPr id="25" name="Object 3"/>
            <p:cNvGraphicFramePr>
              <a:graphicFrameLocks noChangeAspect="1"/>
            </p:cNvGraphicFramePr>
            <p:nvPr>
              <p:extLst>
                <p:ext uri="{D42A27DB-BD31-4B8C-83A1-F6EECF244321}">
                  <p14:modId xmlns:p14="http://schemas.microsoft.com/office/powerpoint/2010/main" val="3265264188"/>
                </p:ext>
              </p:extLst>
            </p:nvPr>
          </p:nvGraphicFramePr>
          <p:xfrm>
            <a:off x="5838825" y="2451100"/>
            <a:ext cx="230188" cy="173038"/>
          </p:xfrm>
          <a:graphic>
            <a:graphicData uri="http://schemas.openxmlformats.org/presentationml/2006/ole">
              <mc:AlternateContent xmlns:mc="http://schemas.openxmlformats.org/markup-compatibility/2006">
                <mc:Choice xmlns:v="urn:schemas-microsoft-com:vml" Requires="v">
                  <p:oleObj spid="_x0000_s34783" name="Equation" r:id="rId9" imgW="203040" imgH="190440" progId="Equation.DSMT4">
                    <p:embed/>
                  </p:oleObj>
                </mc:Choice>
                <mc:Fallback>
                  <p:oleObj name="Equation" r:id="rId9" imgW="203040" imgH="190440" progId="Equation.DSMT4">
                    <p:embed/>
                    <p:pic>
                      <p:nvPicPr>
                        <p:cNvPr id="17" name="Object 3"/>
                        <p:cNvPicPr>
                          <a:picLocks noChangeAspect="1" noChangeArrowheads="1"/>
                        </p:cNvPicPr>
                        <p:nvPr/>
                      </p:nvPicPr>
                      <p:blipFill>
                        <a:blip r:embed="rId10"/>
                        <a:srcRect/>
                        <a:stretch>
                          <a:fillRect/>
                        </a:stretch>
                      </p:blipFill>
                      <p:spPr bwMode="auto">
                        <a:xfrm>
                          <a:off x="5838825" y="2451100"/>
                          <a:ext cx="230188" cy="173038"/>
                        </a:xfrm>
                        <a:prstGeom prst="rect">
                          <a:avLst/>
                        </a:prstGeom>
                        <a:solidFill>
                          <a:schemeClr val="bg1"/>
                        </a:solidFill>
                        <a:ln>
                          <a:noFill/>
                        </a:ln>
                        <a:effectLst/>
                        <a:extLst/>
                      </p:spPr>
                    </p:pic>
                  </p:oleObj>
                </mc:Fallback>
              </mc:AlternateContent>
            </a:graphicData>
          </a:graphic>
        </p:graphicFrame>
      </p:grpSp>
      <p:sp>
        <p:nvSpPr>
          <p:cNvPr id="3379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1F7E840-D297-41E3-80E6-6A8026520341}" type="slidenum">
              <a:rPr lang="en-US" altLang="zh-CN" sz="1400" smtClean="0"/>
              <a:pPr>
                <a:spcBef>
                  <a:spcPct val="0"/>
                </a:spcBef>
                <a:buFontTx/>
                <a:buNone/>
              </a:pPr>
              <a:t>33</a:t>
            </a:fld>
            <a:endParaRPr lang="en-US" altLang="zh-CN" sz="1400" smtClean="0"/>
          </a:p>
        </p:txBody>
      </p:sp>
      <p:sp>
        <p:nvSpPr>
          <p:cNvPr id="108546" name="Rectangle 2"/>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3" name="Rectangle 13"/>
          <p:cNvSpPr>
            <a:spLocks noChangeArrowheads="1"/>
          </p:cNvSpPr>
          <p:nvPr/>
        </p:nvSpPr>
        <p:spPr bwMode="auto">
          <a:xfrm>
            <a:off x="282078" y="1031831"/>
            <a:ext cx="8034338" cy="1569660"/>
          </a:xfrm>
          <a:prstGeom prst="rect">
            <a:avLst/>
          </a:prstGeom>
          <a:noFill/>
          <a:ln w="9525">
            <a:noFill/>
            <a:miter lim="800000"/>
            <a:headEnd/>
            <a:tailEnd/>
          </a:ln>
        </p:spPr>
        <p:txBody>
          <a:bodyPr anchor="ctr">
            <a:spAutoFit/>
          </a:bodyPr>
          <a:lstStyle/>
          <a:p>
            <a:pPr marL="0" lvl="1" eaLnBrk="1" hangingPunct="1">
              <a:spcBef>
                <a:spcPts val="0"/>
              </a:spcBef>
              <a:buFont typeface="+mj-ea"/>
              <a:buAutoNum type="circleNumDbPlain" startAt="2"/>
              <a:defRPr/>
            </a:pPr>
            <a:r>
              <a:rPr lang="zh-CN" altLang="en-US" b="1" dirty="0">
                <a:latin typeface="+mn-ea"/>
                <a:ea typeface="+mn-ea"/>
              </a:rPr>
              <a:t>动稳定区</a:t>
            </a:r>
            <a:endParaRPr lang="en-US" altLang="zh-CN" b="1" dirty="0">
              <a:latin typeface="+mn-ea"/>
              <a:ea typeface="+mn-ea"/>
            </a:endParaRPr>
          </a:p>
          <a:p>
            <a:pPr marL="0" lvl="1" eaLnBrk="1" hangingPunct="1">
              <a:spcBef>
                <a:spcPts val="0"/>
              </a:spcBef>
              <a:defRPr/>
            </a:pPr>
            <a:r>
              <a:rPr lang="en-US" altLang="zh-CN" b="1" dirty="0">
                <a:latin typeface="+mn-ea"/>
                <a:ea typeface="+mn-ea"/>
              </a:rPr>
              <a:t>	</a:t>
            </a:r>
            <a:r>
              <a:rPr lang="zh-CN" altLang="en-US" b="1" dirty="0">
                <a:latin typeface="+mn-ea"/>
                <a:ea typeface="+mn-ea"/>
              </a:rPr>
              <a:t>步进电动机从一种通电状态切换到另一种通电状态时，不致引起失步的区域</a:t>
            </a:r>
            <a:r>
              <a:rPr lang="zh-CN" altLang="zh-CN" b="1" dirty="0">
                <a:latin typeface="+mn-ea"/>
                <a:ea typeface="+mn-ea"/>
              </a:rPr>
              <a:t>。</a:t>
            </a:r>
            <a:r>
              <a:rPr lang="zh-CN" altLang="en-US" b="1" dirty="0">
                <a:latin typeface="+mn-ea"/>
                <a:ea typeface="+mn-ea"/>
              </a:rPr>
              <a:t>无负载时为图中的</a:t>
            </a:r>
            <a:r>
              <a:rPr lang="en-US" altLang="zh-CN" b="1" dirty="0" err="1">
                <a:latin typeface="+mn-ea"/>
                <a:ea typeface="+mn-ea"/>
              </a:rPr>
              <a:t>ab</a:t>
            </a:r>
            <a:r>
              <a:rPr lang="zh-CN" altLang="en-US" b="1" dirty="0">
                <a:latin typeface="+mn-ea"/>
                <a:ea typeface="+mn-ea"/>
              </a:rPr>
              <a:t>区域。切换时失调角为：</a:t>
            </a:r>
            <a:endParaRPr lang="zh-CN" altLang="zh-CN" b="1" dirty="0">
              <a:latin typeface="+mn-ea"/>
              <a:ea typeface="+mn-ea"/>
            </a:endParaRPr>
          </a:p>
        </p:txBody>
      </p:sp>
      <p:graphicFrame>
        <p:nvGraphicFramePr>
          <p:cNvPr id="10" name="Object 2"/>
          <p:cNvGraphicFramePr>
            <a:graphicFrameLocks noChangeAspect="1"/>
          </p:cNvGraphicFramePr>
          <p:nvPr>
            <p:extLst>
              <p:ext uri="{D42A27DB-BD31-4B8C-83A1-F6EECF244321}">
                <p14:modId xmlns:p14="http://schemas.microsoft.com/office/powerpoint/2010/main" val="3302766571"/>
              </p:ext>
            </p:extLst>
          </p:nvPr>
        </p:nvGraphicFramePr>
        <p:xfrm>
          <a:off x="417181" y="2601491"/>
          <a:ext cx="3879837" cy="573085"/>
        </p:xfrm>
        <a:graphic>
          <a:graphicData uri="http://schemas.openxmlformats.org/presentationml/2006/ole">
            <mc:AlternateContent xmlns:mc="http://schemas.openxmlformats.org/markup-compatibility/2006">
              <mc:Choice xmlns:v="urn:schemas-microsoft-com:vml" Requires="v">
                <p:oleObj spid="_x0000_s34784" name="公式" r:id="rId11" imgW="1549400" imgH="228600" progId="Equation.3">
                  <p:embed/>
                </p:oleObj>
              </mc:Choice>
              <mc:Fallback>
                <p:oleObj name="公式" r:id="rId11" imgW="1549400" imgH="228600" progId="Equation.3">
                  <p:embed/>
                  <p:pic>
                    <p:nvPicPr>
                      <p:cNvPr id="33801" name="Object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7181" y="2601491"/>
                        <a:ext cx="3879837" cy="5730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13">
            <p14:nvContentPartPr>
              <p14:cNvPr id="2" name="墨迹 1"/>
              <p14:cNvContentPartPr/>
              <p14:nvPr/>
            </p14:nvContentPartPr>
            <p14:xfrm>
              <a:off x="5428527" y="4397045"/>
              <a:ext cx="683280" cy="13320"/>
            </p14:xfrm>
          </p:contentPart>
        </mc:Choice>
        <mc:Fallback xmlns="">
          <p:pic>
            <p:nvPicPr>
              <p:cNvPr id="2" name="墨迹 1"/>
              <p:cNvPicPr/>
              <p:nvPr/>
            </p:nvPicPr>
            <p:blipFill>
              <a:blip r:embed="rId14"/>
              <a:stretch>
                <a:fillRect/>
              </a:stretch>
            </p:blipFill>
            <p:spPr>
              <a:xfrm>
                <a:off x="5418087" y="4386605"/>
                <a:ext cx="70416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墨迹 4"/>
              <p14:cNvContentPartPr/>
              <p14:nvPr/>
            </p14:nvContentPartPr>
            <p14:xfrm>
              <a:off x="5984007" y="4352045"/>
              <a:ext cx="163800" cy="139320"/>
            </p14:xfrm>
          </p:contentPart>
        </mc:Choice>
        <mc:Fallback xmlns="">
          <p:pic>
            <p:nvPicPr>
              <p:cNvPr id="5" name="墨迹 4"/>
              <p:cNvPicPr/>
              <p:nvPr/>
            </p:nvPicPr>
            <p:blipFill>
              <a:blip r:embed="rId16"/>
              <a:stretch>
                <a:fillRect/>
              </a:stretch>
            </p:blipFill>
            <p:spPr>
              <a:xfrm>
                <a:off x="5973567" y="4341605"/>
                <a:ext cx="1846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9" name="墨迹 8"/>
              <p14:cNvContentPartPr/>
              <p14:nvPr/>
            </p14:nvContentPartPr>
            <p14:xfrm>
              <a:off x="6214407" y="4097525"/>
              <a:ext cx="25920" cy="717840"/>
            </p14:xfrm>
          </p:contentPart>
        </mc:Choice>
        <mc:Fallback xmlns="">
          <p:pic>
            <p:nvPicPr>
              <p:cNvPr id="9" name="墨迹 8"/>
              <p:cNvPicPr/>
              <p:nvPr/>
            </p:nvPicPr>
            <p:blipFill>
              <a:blip r:embed="rId18"/>
              <a:stretch>
                <a:fillRect/>
              </a:stretch>
            </p:blipFill>
            <p:spPr>
              <a:xfrm>
                <a:off x="6203967" y="4087085"/>
                <a:ext cx="46800" cy="738720"/>
              </a:xfrm>
              <a:prstGeom prst="rect">
                <a:avLst/>
              </a:prstGeom>
            </p:spPr>
          </p:pic>
        </mc:Fallback>
      </mc:AlternateContent>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F07DF86B-5157-4DEC-80E4-9C781B1AB3E7}" type="slidenum">
              <a:rPr lang="en-US" altLang="zh-CN" sz="1400" smtClean="0"/>
              <a:pPr>
                <a:spcBef>
                  <a:spcPct val="0"/>
                </a:spcBef>
                <a:buFontTx/>
                <a:buNone/>
              </a:pPr>
              <a:t>34</a:t>
            </a:fld>
            <a:endParaRPr lang="en-US" altLang="zh-CN" sz="1400" smtClean="0"/>
          </a:p>
        </p:txBody>
      </p:sp>
      <p:sp>
        <p:nvSpPr>
          <p:cNvPr id="108546" name="Rectangle 2"/>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34820" name="Rectangle 13"/>
          <p:cNvSpPr>
            <a:spLocks noChangeArrowheads="1"/>
          </p:cNvSpPr>
          <p:nvPr/>
        </p:nvSpPr>
        <p:spPr bwMode="auto">
          <a:xfrm>
            <a:off x="203156" y="863277"/>
            <a:ext cx="861731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342900" indent="-342900">
              <a:spcBef>
                <a:spcPct val="20000"/>
              </a:spcBef>
              <a:buChar char="•"/>
              <a:defRPr sz="3200">
                <a:solidFill>
                  <a:schemeClr val="tx1"/>
                </a:solidFill>
                <a:latin typeface="Arial" pitchFamily="34" charset="0"/>
                <a:ea typeface="宋体" pitchFamily="2" charset="-122"/>
              </a:defRPr>
            </a:lvl1pPr>
            <a:lvl2pPr marL="971550" indent="-5143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lvl="1" eaLnBrk="1" hangingPunct="1">
              <a:spcBef>
                <a:spcPts val="1800"/>
              </a:spcBef>
              <a:buFont typeface="宋体" pitchFamily="2" charset="-122"/>
              <a:buAutoNum type="circleNumDbPlain" startAt="3"/>
            </a:pPr>
            <a:r>
              <a:rPr lang="zh-CN" altLang="en-US" b="1" dirty="0">
                <a:latin typeface="宋体" pitchFamily="2" charset="-122"/>
              </a:rPr>
              <a:t>裕量角：动稳定区边界</a:t>
            </a:r>
            <a:r>
              <a:rPr lang="en-US" altLang="zh-CN" b="1" i="1" dirty="0">
                <a:latin typeface="Times New Roman" pitchFamily="18" charset="0"/>
              </a:rPr>
              <a:t>a</a:t>
            </a:r>
            <a:r>
              <a:rPr lang="zh-CN" altLang="en-US" b="1" dirty="0">
                <a:latin typeface="宋体" pitchFamily="2" charset="-122"/>
              </a:rPr>
              <a:t>点到初始位置平衡点</a:t>
            </a:r>
            <a:r>
              <a:rPr lang="en-US" altLang="zh-CN" b="1" dirty="0" err="1">
                <a:latin typeface="宋体" pitchFamily="2" charset="-122"/>
              </a:rPr>
              <a:t>O</a:t>
            </a:r>
            <a:r>
              <a:rPr lang="en-US" altLang="zh-CN" b="1" baseline="-25000" dirty="0" err="1">
                <a:latin typeface="宋体" pitchFamily="2" charset="-122"/>
              </a:rPr>
              <a:t>0</a:t>
            </a:r>
            <a:r>
              <a:rPr lang="zh-CN" altLang="en-US" b="1" dirty="0">
                <a:latin typeface="宋体" pitchFamily="2" charset="-122"/>
              </a:rPr>
              <a:t>的区域称为</a:t>
            </a:r>
            <a:r>
              <a:rPr lang="zh-CN" altLang="en-US" b="1" dirty="0">
                <a:solidFill>
                  <a:srgbClr val="FF0000"/>
                </a:solidFill>
                <a:latin typeface="宋体" pitchFamily="2" charset="-122"/>
              </a:rPr>
              <a:t>裕量角</a:t>
            </a:r>
            <a:r>
              <a:rPr lang="zh-CN" altLang="en-US" b="1" dirty="0">
                <a:latin typeface="宋体" pitchFamily="2" charset="-122"/>
              </a:rPr>
              <a:t>。</a:t>
            </a:r>
          </a:p>
        </p:txBody>
      </p:sp>
      <p:graphicFrame>
        <p:nvGraphicFramePr>
          <p:cNvPr id="34822" name="Object 1"/>
          <p:cNvGraphicFramePr>
            <a:graphicFrameLocks noChangeAspect="1"/>
          </p:cNvGraphicFramePr>
          <p:nvPr>
            <p:extLst>
              <p:ext uri="{D42A27DB-BD31-4B8C-83A1-F6EECF244321}">
                <p14:modId xmlns:p14="http://schemas.microsoft.com/office/powerpoint/2010/main" val="3648636819"/>
              </p:ext>
            </p:extLst>
          </p:nvPr>
        </p:nvGraphicFramePr>
        <p:xfrm>
          <a:off x="1020831" y="1809427"/>
          <a:ext cx="5778761" cy="916648"/>
        </p:xfrm>
        <a:graphic>
          <a:graphicData uri="http://schemas.openxmlformats.org/presentationml/2006/ole">
            <mc:AlternateContent xmlns:mc="http://schemas.openxmlformats.org/markup-compatibility/2006">
              <mc:Choice xmlns:v="urn:schemas-microsoft-com:vml" Requires="v">
                <p:oleObj spid="_x0000_s35780" name="Equation" r:id="rId4" imgW="3835080" imgH="609480" progId="Equation.DSMT4">
                  <p:embed/>
                </p:oleObj>
              </mc:Choice>
              <mc:Fallback>
                <p:oleObj name="Equation" r:id="rId4" imgW="3835080" imgH="609480" progId="Equation.DSMT4">
                  <p:embed/>
                  <p:pic>
                    <p:nvPicPr>
                      <p:cNvPr id="0" name="Object 1"/>
                      <p:cNvPicPr>
                        <a:picLocks noChangeAspect="1" noChangeArrowheads="1"/>
                      </p:cNvPicPr>
                      <p:nvPr/>
                    </p:nvPicPr>
                    <p:blipFill>
                      <a:blip r:embed="rId5"/>
                      <a:srcRect/>
                      <a:stretch>
                        <a:fillRect/>
                      </a:stretch>
                    </p:blipFill>
                    <p:spPr bwMode="auto">
                      <a:xfrm>
                        <a:off x="1020831" y="1809427"/>
                        <a:ext cx="5778761" cy="916648"/>
                      </a:xfrm>
                      <a:prstGeom prst="rect">
                        <a:avLst/>
                      </a:prstGeom>
                      <a:noFill/>
                      <a:ln>
                        <a:noFill/>
                      </a:ln>
                      <a:extLst/>
                    </p:spPr>
                  </p:pic>
                </p:oleObj>
              </mc:Fallback>
            </mc:AlternateContent>
          </a:graphicData>
        </a:graphic>
      </p:graphicFrame>
      <p:sp>
        <p:nvSpPr>
          <p:cNvPr id="34823" name="TextBox 10"/>
          <p:cNvSpPr txBox="1">
            <a:spLocks noChangeArrowheads="1"/>
          </p:cNvSpPr>
          <p:nvPr/>
        </p:nvSpPr>
        <p:spPr bwMode="auto">
          <a:xfrm>
            <a:off x="4716016" y="2758569"/>
            <a:ext cx="4332776" cy="124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500" b="1" dirty="0"/>
              <a:t>   </a:t>
            </a:r>
            <a:r>
              <a:rPr lang="zh-CN" altLang="en-US" sz="2500" b="1" dirty="0" smtClean="0"/>
              <a:t> </a:t>
            </a:r>
            <a:r>
              <a:rPr lang="zh-CN" altLang="en-US" sz="2500" b="1" dirty="0"/>
              <a:t>电动机的相数越多，裕量角越大，运行的稳定性越</a:t>
            </a:r>
            <a:r>
              <a:rPr lang="zh-CN" altLang="en-US" sz="2500" b="1" dirty="0" smtClean="0"/>
              <a:t>好</a:t>
            </a:r>
            <a:endParaRPr lang="en-US" altLang="zh-CN" sz="2500" b="1" dirty="0"/>
          </a:p>
          <a:p>
            <a:pPr eaLnBrk="1" hangingPunct="1">
              <a:spcBef>
                <a:spcPct val="0"/>
              </a:spcBef>
              <a:buFontTx/>
              <a:buNone/>
            </a:pPr>
            <a:r>
              <a:rPr lang="zh-CN" altLang="en-US" sz="2500" b="1" dirty="0" smtClean="0"/>
              <a:t>   当</a:t>
            </a:r>
            <a:r>
              <a:rPr lang="en-US" altLang="zh-CN" sz="2500" b="1" dirty="0"/>
              <a:t>C=1</a:t>
            </a:r>
            <a:r>
              <a:rPr lang="zh-CN" altLang="en-US" sz="2500" b="1" dirty="0"/>
              <a:t>时，相数应不小于</a:t>
            </a:r>
            <a:r>
              <a:rPr lang="en-US" altLang="zh-CN" sz="2500" b="1" dirty="0" smtClean="0"/>
              <a:t>3</a:t>
            </a:r>
            <a:endParaRPr lang="zh-CN" altLang="en-US" sz="2500" b="1" dirty="0"/>
          </a:p>
        </p:txBody>
      </p:sp>
      <p:grpSp>
        <p:nvGrpSpPr>
          <p:cNvPr id="12" name="组合 11"/>
          <p:cNvGrpSpPr/>
          <p:nvPr/>
        </p:nvGrpSpPr>
        <p:grpSpPr>
          <a:xfrm>
            <a:off x="476613" y="2726075"/>
            <a:ext cx="4374112" cy="3096344"/>
            <a:chOff x="4211960" y="2348880"/>
            <a:chExt cx="4374112" cy="3096344"/>
          </a:xfrm>
        </p:grpSpPr>
        <p:pic>
          <p:nvPicPr>
            <p:cNvPr id="16" name="图片 15"/>
            <p:cNvPicPr>
              <a:picLocks noChangeAspect="1"/>
            </p:cNvPicPr>
            <p:nvPr/>
          </p:nvPicPr>
          <p:blipFill rotWithShape="1">
            <a:blip r:embed="rId6"/>
            <a:srcRect b="12347"/>
            <a:stretch/>
          </p:blipFill>
          <p:spPr>
            <a:xfrm>
              <a:off x="4211960" y="2348880"/>
              <a:ext cx="4374112" cy="3096344"/>
            </a:xfrm>
            <a:prstGeom prst="rect">
              <a:avLst/>
            </a:prstGeom>
          </p:spPr>
        </p:pic>
        <p:graphicFrame>
          <p:nvGraphicFramePr>
            <p:cNvPr id="17" name="Object 3"/>
            <p:cNvGraphicFramePr>
              <a:graphicFrameLocks noChangeAspect="1"/>
            </p:cNvGraphicFramePr>
            <p:nvPr>
              <p:extLst>
                <p:ext uri="{D42A27DB-BD31-4B8C-83A1-F6EECF244321}">
                  <p14:modId xmlns:p14="http://schemas.microsoft.com/office/powerpoint/2010/main" val="2126870410"/>
                </p:ext>
              </p:extLst>
            </p:nvPr>
          </p:nvGraphicFramePr>
          <p:xfrm>
            <a:off x="5436096" y="4509120"/>
            <a:ext cx="230185" cy="300019"/>
          </p:xfrm>
          <a:graphic>
            <a:graphicData uri="http://schemas.openxmlformats.org/presentationml/2006/ole">
              <mc:AlternateContent xmlns:mc="http://schemas.openxmlformats.org/markup-compatibility/2006">
                <mc:Choice xmlns:v="urn:schemas-microsoft-com:vml" Requires="v">
                  <p:oleObj spid="_x0000_s35781" name="公式" r:id="rId7" imgW="164885" imgH="215619" progId="Equation.3">
                    <p:embed/>
                  </p:oleObj>
                </mc:Choice>
                <mc:Fallback>
                  <p:oleObj name="公式" r:id="rId7" imgW="164885" imgH="215619" progId="Equation.3">
                    <p:embed/>
                    <p:pic>
                      <p:nvPicPr>
                        <p:cNvPr id="33799"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36096" y="4509120"/>
                          <a:ext cx="230185" cy="300019"/>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8" name="Object 3"/>
            <p:cNvGraphicFramePr>
              <a:graphicFrameLocks noChangeAspect="1"/>
            </p:cNvGraphicFramePr>
            <p:nvPr>
              <p:extLst>
                <p:ext uri="{D42A27DB-BD31-4B8C-83A1-F6EECF244321}">
                  <p14:modId xmlns:p14="http://schemas.microsoft.com/office/powerpoint/2010/main" val="589259329"/>
                </p:ext>
              </p:extLst>
            </p:nvPr>
          </p:nvGraphicFramePr>
          <p:xfrm>
            <a:off x="4792824" y="4509120"/>
            <a:ext cx="266799" cy="300019"/>
          </p:xfrm>
          <a:graphic>
            <a:graphicData uri="http://schemas.openxmlformats.org/presentationml/2006/ole">
              <mc:AlternateContent xmlns:mc="http://schemas.openxmlformats.org/markup-compatibility/2006">
                <mc:Choice xmlns:v="urn:schemas-microsoft-com:vml" Requires="v">
                  <p:oleObj spid="_x0000_s35782" name="Equation" r:id="rId9" imgW="291960" imgH="330120" progId="Equation.DSMT4">
                    <p:embed/>
                  </p:oleObj>
                </mc:Choice>
                <mc:Fallback>
                  <p:oleObj name="Equation" r:id="rId9" imgW="291960" imgH="330120" progId="Equation.DSMT4">
                    <p:embed/>
                    <p:pic>
                      <p:nvPicPr>
                        <p:cNvPr id="11" name="Object 3"/>
                        <p:cNvPicPr>
                          <a:picLocks noChangeAspect="1" noChangeArrowheads="1"/>
                        </p:cNvPicPr>
                        <p:nvPr/>
                      </p:nvPicPr>
                      <p:blipFill>
                        <a:blip r:embed="rId10"/>
                        <a:srcRect/>
                        <a:stretch>
                          <a:fillRect/>
                        </a:stretch>
                      </p:blipFill>
                      <p:spPr bwMode="auto">
                        <a:xfrm>
                          <a:off x="4792824" y="4509120"/>
                          <a:ext cx="266799" cy="300019"/>
                        </a:xfrm>
                        <a:prstGeom prst="rect">
                          <a:avLst/>
                        </a:prstGeom>
                        <a:solidFill>
                          <a:schemeClr val="bg1"/>
                        </a:solidFill>
                        <a:ln>
                          <a:noFill/>
                        </a:ln>
                        <a:effectLst/>
                        <a:extLst/>
                      </p:spPr>
                    </p:pic>
                  </p:oleObj>
                </mc:Fallback>
              </mc:AlternateContent>
            </a:graphicData>
          </a:graphic>
        </p:graphicFrame>
      </p:grpSp>
      <p:pic>
        <p:nvPicPr>
          <p:cNvPr id="2" name="图片 1"/>
          <p:cNvPicPr>
            <a:picLocks noChangeAspect="1"/>
          </p:cNvPicPr>
          <p:nvPr/>
        </p:nvPicPr>
        <p:blipFill rotWithShape="1">
          <a:blip r:embed="rId11"/>
          <a:srcRect l="54096" t="35976" r="24690" b="22837"/>
          <a:stretch/>
        </p:blipFill>
        <p:spPr>
          <a:xfrm>
            <a:off x="4860032" y="4005064"/>
            <a:ext cx="3937853" cy="2592288"/>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0FAACB91-17DF-44E4-97C6-49A974A7DF1B}" type="slidenum">
              <a:rPr lang="en-US" altLang="zh-CN" sz="1400" smtClean="0"/>
              <a:pPr>
                <a:spcBef>
                  <a:spcPct val="0"/>
                </a:spcBef>
                <a:buFontTx/>
                <a:buNone/>
              </a:pPr>
              <a:t>35</a:t>
            </a:fld>
            <a:endParaRPr lang="en-US" altLang="zh-CN" sz="1400" smtClean="0"/>
          </a:p>
        </p:txBody>
      </p:sp>
      <p:sp>
        <p:nvSpPr>
          <p:cNvPr id="108546" name="Rectangle 2"/>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3" name="Rectangle 13"/>
          <p:cNvSpPr>
            <a:spLocks noChangeArrowheads="1"/>
          </p:cNvSpPr>
          <p:nvPr/>
        </p:nvSpPr>
        <p:spPr bwMode="auto">
          <a:xfrm>
            <a:off x="714375" y="5786438"/>
            <a:ext cx="8034338" cy="523875"/>
          </a:xfrm>
          <a:prstGeom prst="rect">
            <a:avLst/>
          </a:prstGeom>
          <a:noFill/>
          <a:ln w="9525">
            <a:noFill/>
            <a:miter lim="800000"/>
            <a:headEnd/>
            <a:tailEnd/>
          </a:ln>
        </p:spPr>
        <p:txBody>
          <a:bodyPr anchor="ctr">
            <a:spAutoFit/>
          </a:bodyPr>
          <a:lstStyle/>
          <a:p>
            <a:pPr marL="971550" lvl="1" indent="-514350" eaLnBrk="1" hangingPunct="1">
              <a:spcBef>
                <a:spcPts val="600"/>
              </a:spcBef>
              <a:defRPr/>
            </a:pPr>
            <a:r>
              <a:rPr lang="zh-CN" altLang="en-US" sz="2800" b="1" dirty="0">
                <a:latin typeface="+mn-ea"/>
                <a:ea typeface="+mn-ea"/>
              </a:rPr>
              <a:t>   稳定                   失步 </a:t>
            </a:r>
            <a:endParaRPr lang="en-US" altLang="zh-CN" sz="2800" b="1" dirty="0">
              <a:latin typeface="+mn-ea"/>
              <a:ea typeface="+mn-ea"/>
            </a:endParaRPr>
          </a:p>
        </p:txBody>
      </p:sp>
      <p:graphicFrame>
        <p:nvGraphicFramePr>
          <p:cNvPr id="35849" name="Object 7"/>
          <p:cNvGraphicFramePr>
            <a:graphicFrameLocks noChangeAspect="1"/>
          </p:cNvGraphicFramePr>
          <p:nvPr>
            <p:extLst>
              <p:ext uri="{D42A27DB-BD31-4B8C-83A1-F6EECF244321}">
                <p14:modId xmlns:p14="http://schemas.microsoft.com/office/powerpoint/2010/main" val="2914658084"/>
              </p:ext>
            </p:extLst>
          </p:nvPr>
        </p:nvGraphicFramePr>
        <p:xfrm>
          <a:off x="4834806" y="5003851"/>
          <a:ext cx="3769642" cy="457055"/>
        </p:xfrm>
        <a:graphic>
          <a:graphicData uri="http://schemas.openxmlformats.org/presentationml/2006/ole">
            <mc:AlternateContent xmlns:mc="http://schemas.openxmlformats.org/markup-compatibility/2006">
              <mc:Choice xmlns:v="urn:schemas-microsoft-com:vml" Requires="v">
                <p:oleObj spid="_x0000_s36384" name="Equation" r:id="rId4" imgW="2831760" imgH="342720" progId="Equation.DSMT4">
                  <p:embed/>
                </p:oleObj>
              </mc:Choice>
              <mc:Fallback>
                <p:oleObj name="Equation" r:id="rId4" imgW="2831760" imgH="342720" progId="Equation.DSMT4">
                  <p:embed/>
                  <p:pic>
                    <p:nvPicPr>
                      <p:cNvPr id="0" name="Object 7"/>
                      <p:cNvPicPr>
                        <a:picLocks noChangeAspect="1" noChangeArrowheads="1"/>
                      </p:cNvPicPr>
                      <p:nvPr/>
                    </p:nvPicPr>
                    <p:blipFill>
                      <a:blip r:embed="rId5"/>
                      <a:srcRect/>
                      <a:stretch>
                        <a:fillRect/>
                      </a:stretch>
                    </p:blipFill>
                    <p:spPr bwMode="auto">
                      <a:xfrm>
                        <a:off x="4834806" y="5003851"/>
                        <a:ext cx="3769642" cy="457055"/>
                      </a:xfrm>
                      <a:prstGeom prst="rect">
                        <a:avLst/>
                      </a:prstGeom>
                      <a:noFill/>
                      <a:ln>
                        <a:noFill/>
                      </a:ln>
                      <a:effectLst/>
                      <a:extLst/>
                    </p:spPr>
                  </p:pic>
                </p:oleObj>
              </mc:Fallback>
            </mc:AlternateContent>
          </a:graphicData>
        </a:graphic>
      </p:graphicFrame>
      <p:sp>
        <p:nvSpPr>
          <p:cNvPr id="23" name="Rectangle 13"/>
          <p:cNvSpPr>
            <a:spLocks noChangeArrowheads="1"/>
          </p:cNvSpPr>
          <p:nvPr/>
        </p:nvSpPr>
        <p:spPr bwMode="auto">
          <a:xfrm>
            <a:off x="476250" y="833438"/>
            <a:ext cx="8034338" cy="523875"/>
          </a:xfrm>
          <a:prstGeom prst="rect">
            <a:avLst/>
          </a:prstGeom>
          <a:noFill/>
          <a:ln w="9525">
            <a:noFill/>
            <a:miter lim="800000"/>
            <a:headEnd/>
            <a:tailEnd/>
          </a:ln>
        </p:spPr>
        <p:txBody>
          <a:bodyPr anchor="ctr">
            <a:spAutoFit/>
          </a:bodyPr>
          <a:lstStyle/>
          <a:p>
            <a:pPr marL="971550" lvl="1" indent="-514350" eaLnBrk="1" hangingPunct="1">
              <a:spcBef>
                <a:spcPts val="600"/>
              </a:spcBef>
              <a:buFont typeface="+mj-ea"/>
              <a:buAutoNum type="circleNumDbPlain" startAt="4"/>
              <a:defRPr/>
            </a:pPr>
            <a:r>
              <a:rPr lang="zh-CN" altLang="en-US" sz="2800" b="1" dirty="0">
                <a:latin typeface="+mn-ea"/>
                <a:ea typeface="+mn-ea"/>
              </a:rPr>
              <a:t>带载运行</a:t>
            </a:r>
            <a:endParaRPr lang="en-US" altLang="zh-CN" sz="2800" b="1" dirty="0">
              <a:latin typeface="+mn-ea"/>
              <a:ea typeface="+mn-ea"/>
            </a:endParaRPr>
          </a:p>
        </p:txBody>
      </p:sp>
      <p:pic>
        <p:nvPicPr>
          <p:cNvPr id="10" name="图片 16" descr="图6.29.jpg"/>
          <p:cNvPicPr>
            <a:picLocks noChangeAspect="1"/>
          </p:cNvPicPr>
          <p:nvPr/>
        </p:nvPicPr>
        <p:blipFill>
          <a:blip r:embed="rId6">
            <a:extLst>
              <a:ext uri="{28A0092B-C50C-407E-A947-70E740481C1C}">
                <a14:useLocalDpi xmlns:a14="http://schemas.microsoft.com/office/drawing/2010/main" val="0"/>
              </a:ext>
            </a:extLst>
          </a:blip>
          <a:srcRect b="11755"/>
          <a:stretch>
            <a:fillRect/>
          </a:stretch>
        </p:blipFill>
        <p:spPr bwMode="auto">
          <a:xfrm>
            <a:off x="492919" y="1511170"/>
            <a:ext cx="8436912" cy="3167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1" name="Object 6"/>
          <p:cNvGraphicFramePr>
            <a:graphicFrameLocks noChangeAspect="1"/>
          </p:cNvGraphicFramePr>
          <p:nvPr>
            <p:extLst>
              <p:ext uri="{D42A27DB-BD31-4B8C-83A1-F6EECF244321}">
                <p14:modId xmlns:p14="http://schemas.microsoft.com/office/powerpoint/2010/main" val="263317632"/>
              </p:ext>
            </p:extLst>
          </p:nvPr>
        </p:nvGraphicFramePr>
        <p:xfrm>
          <a:off x="499815" y="4940998"/>
          <a:ext cx="3424833" cy="420918"/>
        </p:xfrm>
        <a:graphic>
          <a:graphicData uri="http://schemas.openxmlformats.org/presentationml/2006/ole">
            <mc:AlternateContent xmlns:mc="http://schemas.openxmlformats.org/markup-compatibility/2006">
              <mc:Choice xmlns:v="urn:schemas-microsoft-com:vml" Requires="v">
                <p:oleObj spid="_x0000_s36385" name="Equation" r:id="rId7" imgW="2793960" imgH="342720" progId="Equation.DSMT4">
                  <p:embed/>
                </p:oleObj>
              </mc:Choice>
              <mc:Fallback>
                <p:oleObj name="Equation" r:id="rId7" imgW="2793960" imgH="342720" progId="Equation.DSMT4">
                  <p:embed/>
                  <p:pic>
                    <p:nvPicPr>
                      <p:cNvPr id="35848" name="Object 6"/>
                      <p:cNvPicPr>
                        <a:picLocks noChangeAspect="1" noChangeArrowheads="1"/>
                      </p:cNvPicPr>
                      <p:nvPr/>
                    </p:nvPicPr>
                    <p:blipFill>
                      <a:blip r:embed="rId8"/>
                      <a:srcRect/>
                      <a:stretch>
                        <a:fillRect/>
                      </a:stretch>
                    </p:blipFill>
                    <p:spPr bwMode="auto">
                      <a:xfrm>
                        <a:off x="499815" y="4940998"/>
                        <a:ext cx="3424833" cy="420918"/>
                      </a:xfrm>
                      <a:prstGeom prst="rect">
                        <a:avLst/>
                      </a:prstGeom>
                      <a:noFill/>
                      <a:ln>
                        <a:noFill/>
                      </a:ln>
                      <a:effectLst/>
                      <a:extLst/>
                    </p:spPr>
                  </p:pic>
                </p:oleObj>
              </mc:Fallback>
            </mc:AlternateContent>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图片 16" descr="图6.29.jpg"/>
          <p:cNvPicPr>
            <a:picLocks noChangeAspect="1"/>
          </p:cNvPicPr>
          <p:nvPr/>
        </p:nvPicPr>
        <p:blipFill>
          <a:blip r:embed="rId4">
            <a:extLst>
              <a:ext uri="{28A0092B-C50C-407E-A947-70E740481C1C}">
                <a14:useLocalDpi xmlns:a14="http://schemas.microsoft.com/office/drawing/2010/main" val="0"/>
              </a:ext>
            </a:extLst>
          </a:blip>
          <a:srcRect r="50000" b="11755"/>
          <a:stretch>
            <a:fillRect/>
          </a:stretch>
        </p:blipFill>
        <p:spPr bwMode="auto">
          <a:xfrm>
            <a:off x="338816" y="2735261"/>
            <a:ext cx="400050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EDAAE670-49B3-4283-8C90-7AABF211B83A}" type="slidenum">
              <a:rPr lang="en-US" altLang="zh-CN" sz="1400" smtClean="0"/>
              <a:pPr>
                <a:spcBef>
                  <a:spcPct val="0"/>
                </a:spcBef>
                <a:buFontTx/>
                <a:buNone/>
              </a:pPr>
              <a:t>36</a:t>
            </a:fld>
            <a:endParaRPr lang="en-US" altLang="zh-CN" sz="1400" smtClean="0"/>
          </a:p>
        </p:txBody>
      </p:sp>
      <p:sp>
        <p:nvSpPr>
          <p:cNvPr id="21" name="Rectangle 13"/>
          <p:cNvSpPr>
            <a:spLocks noChangeArrowheads="1"/>
          </p:cNvSpPr>
          <p:nvPr/>
        </p:nvSpPr>
        <p:spPr bwMode="auto">
          <a:xfrm>
            <a:off x="91166" y="806776"/>
            <a:ext cx="8034337" cy="523220"/>
          </a:xfrm>
          <a:prstGeom prst="rect">
            <a:avLst/>
          </a:prstGeom>
          <a:noFill/>
          <a:ln w="9525">
            <a:noFill/>
            <a:miter lim="800000"/>
            <a:headEnd/>
            <a:tailEnd/>
          </a:ln>
        </p:spPr>
        <p:txBody>
          <a:bodyPr anchor="ctr">
            <a:spAutoFit/>
          </a:bodyPr>
          <a:lstStyle/>
          <a:p>
            <a:pPr marL="971550" lvl="1" indent="-514350" eaLnBrk="1" hangingPunct="1">
              <a:spcBef>
                <a:spcPts val="600"/>
              </a:spcBef>
              <a:buFont typeface="+mj-ea"/>
              <a:buAutoNum type="circleNumDbPlain" startAt="5"/>
              <a:defRPr/>
            </a:pPr>
            <a:r>
              <a:rPr lang="zh-CN" altLang="en-US" sz="2800" b="1" dirty="0">
                <a:latin typeface="+mn-ea"/>
                <a:ea typeface="+mn-ea"/>
              </a:rPr>
              <a:t>最大</a:t>
            </a:r>
            <a:r>
              <a:rPr lang="zh-CN" altLang="en-US" sz="2800" b="1" dirty="0" smtClean="0">
                <a:latin typeface="+mn-ea"/>
                <a:ea typeface="+mn-ea"/>
              </a:rPr>
              <a:t>负载</a:t>
            </a:r>
            <a:r>
              <a:rPr lang="zh-CN" altLang="en-US" sz="2800" b="1" dirty="0">
                <a:latin typeface="+mn-ea"/>
                <a:ea typeface="+mn-ea"/>
              </a:rPr>
              <a:t>能力</a:t>
            </a:r>
            <a:r>
              <a:rPr lang="zh-CN" altLang="en-US" sz="2800" b="1" dirty="0" smtClean="0">
                <a:latin typeface="+mn-ea"/>
                <a:ea typeface="+mn-ea"/>
              </a:rPr>
              <a:t>：</a:t>
            </a:r>
            <a:r>
              <a:rPr lang="zh-CN" altLang="en-US" sz="2800" b="1" dirty="0">
                <a:latin typeface="+mn-ea"/>
                <a:ea typeface="+mn-ea"/>
              </a:rPr>
              <a:t>两条相邻矩角特性的交点</a:t>
            </a:r>
            <a:endParaRPr lang="en-US" altLang="zh-CN" sz="2800" b="1" dirty="0">
              <a:latin typeface="+mn-ea"/>
              <a:ea typeface="+mn-ea"/>
            </a:endParaRPr>
          </a:p>
        </p:txBody>
      </p:sp>
      <p:graphicFrame>
        <p:nvGraphicFramePr>
          <p:cNvPr id="36870" name="Object 55"/>
          <p:cNvGraphicFramePr>
            <a:graphicFrameLocks noChangeAspect="1"/>
          </p:cNvGraphicFramePr>
          <p:nvPr>
            <p:extLst>
              <p:ext uri="{D42A27DB-BD31-4B8C-83A1-F6EECF244321}">
                <p14:modId xmlns:p14="http://schemas.microsoft.com/office/powerpoint/2010/main" val="2655616867"/>
              </p:ext>
            </p:extLst>
          </p:nvPr>
        </p:nvGraphicFramePr>
        <p:xfrm>
          <a:off x="910316" y="1520824"/>
          <a:ext cx="6815137" cy="863600"/>
        </p:xfrm>
        <a:graphic>
          <a:graphicData uri="http://schemas.openxmlformats.org/presentationml/2006/ole">
            <mc:AlternateContent xmlns:mc="http://schemas.openxmlformats.org/markup-compatibility/2006">
              <mc:Choice xmlns:v="urn:schemas-microsoft-com:vml" Requires="v">
                <p:oleObj spid="_x0000_s37412" name="公式" r:id="rId5" imgW="2628900" imgH="330200" progId="Equation.3">
                  <p:embed/>
                </p:oleObj>
              </mc:Choice>
              <mc:Fallback>
                <p:oleObj name="公式" r:id="rId5" imgW="2628900" imgH="330200" progId="Equation.3">
                  <p:embed/>
                  <p:pic>
                    <p:nvPicPr>
                      <p:cNvPr id="0" name="Object 5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316" y="1520824"/>
                        <a:ext cx="6815137" cy="86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6871" name="TextBox 10"/>
          <p:cNvSpPr txBox="1">
            <a:spLocks noChangeArrowheads="1"/>
          </p:cNvSpPr>
          <p:nvPr/>
        </p:nvSpPr>
        <p:spPr bwMode="auto">
          <a:xfrm>
            <a:off x="4625636" y="2574924"/>
            <a:ext cx="4321175" cy="3335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000"/>
              </a:spcBef>
              <a:buFontTx/>
              <a:buNone/>
            </a:pPr>
            <a:r>
              <a:rPr lang="zh-CN" altLang="en-US" sz="2800" b="1" dirty="0"/>
              <a:t>        当</a:t>
            </a:r>
            <a:r>
              <a:rPr lang="en-US" altLang="zh-CN" sz="2800" b="1" dirty="0"/>
              <a:t>C=1</a:t>
            </a:r>
            <a:r>
              <a:rPr lang="zh-CN" altLang="en-US" sz="2800" b="1" dirty="0"/>
              <a:t>时，相数应不小于</a:t>
            </a:r>
            <a:r>
              <a:rPr lang="en-US" altLang="zh-CN" sz="2800" b="1" dirty="0"/>
              <a:t>3</a:t>
            </a:r>
            <a:r>
              <a:rPr lang="zh-CN" altLang="en-US" sz="2800" b="1" dirty="0"/>
              <a:t>。</a:t>
            </a:r>
            <a:endParaRPr lang="en-US" altLang="zh-CN" sz="2800" b="1" dirty="0"/>
          </a:p>
          <a:p>
            <a:pPr eaLnBrk="1" hangingPunct="1">
              <a:spcBef>
                <a:spcPts val="1000"/>
              </a:spcBef>
              <a:buFontTx/>
              <a:buNone/>
            </a:pPr>
            <a:r>
              <a:rPr lang="en-US" altLang="zh-CN" sz="2800" b="1" dirty="0"/>
              <a:t>       </a:t>
            </a:r>
            <a:r>
              <a:rPr lang="zh-CN" altLang="en-US" sz="2800" b="1" dirty="0"/>
              <a:t> 电动机的相数越多，通电状态系数越大时，最大负载转矩也越大。</a:t>
            </a:r>
            <a:endParaRPr lang="en-US" altLang="zh-CN" sz="2800" b="1" dirty="0"/>
          </a:p>
          <a:p>
            <a:pPr eaLnBrk="1" hangingPunct="1">
              <a:spcBef>
                <a:spcPts val="1000"/>
              </a:spcBef>
              <a:buFontTx/>
              <a:buNone/>
            </a:pPr>
            <a:r>
              <a:rPr lang="en-US" altLang="zh-CN" sz="2800" b="1" dirty="0"/>
              <a:t>        </a:t>
            </a:r>
            <a:r>
              <a:rPr lang="zh-CN" altLang="en-US" sz="2800" b="1" dirty="0"/>
              <a:t>最大负载转矩小于最大静转矩。</a:t>
            </a:r>
            <a:endParaRPr lang="en-US" altLang="zh-CN" sz="2800" b="1" dirty="0"/>
          </a:p>
        </p:txBody>
      </p:sp>
      <p:sp>
        <p:nvSpPr>
          <p:cNvPr id="36872" name="TextBox 11"/>
          <p:cNvSpPr txBox="1">
            <a:spLocks noChangeArrowheads="1"/>
          </p:cNvSpPr>
          <p:nvPr/>
        </p:nvSpPr>
        <p:spPr bwMode="auto">
          <a:xfrm>
            <a:off x="109538" y="5946826"/>
            <a:ext cx="554531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dirty="0"/>
              <a:t> 一般情况下：轴上的负载应满足：</a:t>
            </a:r>
            <a:endParaRPr lang="en-US" altLang="zh-CN" sz="2800" b="1" dirty="0"/>
          </a:p>
        </p:txBody>
      </p:sp>
      <p:graphicFrame>
        <p:nvGraphicFramePr>
          <p:cNvPr id="36873" name="Object 5"/>
          <p:cNvGraphicFramePr>
            <a:graphicFrameLocks noChangeAspect="1"/>
          </p:cNvGraphicFramePr>
          <p:nvPr>
            <p:extLst>
              <p:ext uri="{D42A27DB-BD31-4B8C-83A1-F6EECF244321}">
                <p14:modId xmlns:p14="http://schemas.microsoft.com/office/powerpoint/2010/main" val="2829438453"/>
              </p:ext>
            </p:extLst>
          </p:nvPr>
        </p:nvGraphicFramePr>
        <p:xfrm>
          <a:off x="5506876" y="5910262"/>
          <a:ext cx="2957513" cy="573088"/>
        </p:xfrm>
        <a:graphic>
          <a:graphicData uri="http://schemas.openxmlformats.org/presentationml/2006/ole">
            <mc:AlternateContent xmlns:mc="http://schemas.openxmlformats.org/markup-compatibility/2006">
              <mc:Choice xmlns:v="urn:schemas-microsoft-com:vml" Requires="v">
                <p:oleObj spid="_x0000_s37413" name="公式" r:id="rId7" imgW="1181100" imgH="228600" progId="Equation.3">
                  <p:embed/>
                </p:oleObj>
              </mc:Choice>
              <mc:Fallback>
                <p:oleObj name="公式" r:id="rId7" imgW="1181100" imgH="2286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6876" y="5910262"/>
                        <a:ext cx="2957513"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740E068B-318C-4026-90B0-4BDD745649BA}" type="slidenum">
              <a:rPr lang="en-US" altLang="zh-CN" sz="1400" smtClean="0"/>
              <a:pPr>
                <a:spcBef>
                  <a:spcPct val="0"/>
                </a:spcBef>
                <a:buFontTx/>
                <a:buNone/>
              </a:pPr>
              <a:t>37</a:t>
            </a:fld>
            <a:endParaRPr lang="en-US" altLang="zh-CN" sz="1400" smtClean="0"/>
          </a:p>
        </p:txBody>
      </p:sp>
      <p:sp>
        <p:nvSpPr>
          <p:cNvPr id="11274" name="矩形 2"/>
          <p:cNvSpPr>
            <a:spLocks noChangeArrowheads="1"/>
          </p:cNvSpPr>
          <p:nvPr/>
        </p:nvSpPr>
        <p:spPr bwMode="auto">
          <a:xfrm>
            <a:off x="611793" y="980728"/>
            <a:ext cx="8001000" cy="4000500"/>
          </a:xfrm>
          <a:prstGeom prst="rect">
            <a:avLst/>
          </a:prstGeom>
          <a:noFill/>
          <a:ln w="9525">
            <a:noFill/>
            <a:miter lim="800000"/>
            <a:headEnd/>
            <a:tailEnd/>
          </a:ln>
        </p:spPr>
        <p:txBody>
          <a:bodyPr>
            <a:spAutoFit/>
          </a:bodyPr>
          <a:lstStyle/>
          <a:p>
            <a:pPr eaLnBrk="1" hangingPunct="1">
              <a:spcBef>
                <a:spcPts val="1200"/>
              </a:spcBef>
              <a:defRPr/>
            </a:pPr>
            <a:r>
              <a:rPr lang="zh-CN" altLang="en-US" sz="2800" b="1" dirty="0">
                <a:latin typeface="+mn-ea"/>
                <a:ea typeface="+mn-ea"/>
              </a:rPr>
              <a:t>（</a:t>
            </a:r>
            <a:r>
              <a:rPr lang="en-US" altLang="zh-CN" sz="2800" b="1" dirty="0">
                <a:latin typeface="+mn-ea"/>
                <a:ea typeface="+mn-ea"/>
              </a:rPr>
              <a:t>2</a:t>
            </a:r>
            <a:r>
              <a:rPr lang="zh-CN" altLang="en-US" sz="2800" b="1" dirty="0">
                <a:latin typeface="+mn-ea"/>
                <a:ea typeface="+mn-ea"/>
              </a:rPr>
              <a:t>）连续</a:t>
            </a:r>
            <a:r>
              <a:rPr lang="zh-CN" altLang="zh-CN" sz="2800" b="1" dirty="0">
                <a:latin typeface="+mn-ea"/>
                <a:ea typeface="+mn-ea"/>
              </a:rPr>
              <a:t>脉冲运行</a:t>
            </a:r>
          </a:p>
          <a:p>
            <a:pPr eaLnBrk="1" hangingPunct="1">
              <a:spcBef>
                <a:spcPts val="1200"/>
              </a:spcBef>
              <a:defRPr/>
            </a:pPr>
            <a:r>
              <a:rPr lang="en-US" altLang="zh-CN" sz="2800" b="1" dirty="0">
                <a:latin typeface="+mn-ea"/>
                <a:ea typeface="+mn-ea"/>
              </a:rPr>
              <a:t>    </a:t>
            </a:r>
            <a:r>
              <a:rPr lang="zh-CN" altLang="zh-CN" sz="2800" b="1" dirty="0">
                <a:latin typeface="+mn-ea"/>
                <a:ea typeface="+mn-ea"/>
              </a:rPr>
              <a:t>在实际运行中步进电动机一般处于连续转动状态。在运行过程中具有良好的动态性能是保证控制系统可靠工作的前提。</a:t>
            </a:r>
            <a:endParaRPr lang="en-US" altLang="zh-CN" sz="2800" b="1" dirty="0">
              <a:latin typeface="+mn-ea"/>
              <a:ea typeface="+mn-ea"/>
            </a:endParaRPr>
          </a:p>
          <a:p>
            <a:pPr eaLnBrk="1" hangingPunct="1">
              <a:spcBef>
                <a:spcPts val="1200"/>
              </a:spcBef>
              <a:defRPr/>
            </a:pPr>
            <a:r>
              <a:rPr lang="en-US" altLang="zh-CN" sz="2800" b="1" dirty="0">
                <a:latin typeface="+mn-ea"/>
                <a:ea typeface="+mn-ea"/>
              </a:rPr>
              <a:t>    </a:t>
            </a:r>
            <a:r>
              <a:rPr lang="zh-CN" altLang="en-US" sz="2800" b="1" dirty="0">
                <a:latin typeface="+mn-ea"/>
                <a:ea typeface="+mn-ea"/>
              </a:rPr>
              <a:t>要求步进电动机的步数与脉冲数严格相等。即不失步也不越步。</a:t>
            </a:r>
            <a:endParaRPr lang="en-US" altLang="zh-CN" sz="2800" b="1" dirty="0">
              <a:latin typeface="+mn-ea"/>
              <a:ea typeface="+mn-ea"/>
            </a:endParaRPr>
          </a:p>
          <a:p>
            <a:pPr eaLnBrk="1" hangingPunct="1">
              <a:spcBef>
                <a:spcPts val="1200"/>
              </a:spcBef>
              <a:defRPr/>
            </a:pPr>
            <a:r>
              <a:rPr lang="en-US" altLang="zh-CN" sz="2800" b="1" dirty="0">
                <a:latin typeface="+mn-ea"/>
                <a:ea typeface="+mn-ea"/>
              </a:rPr>
              <a:t>    </a:t>
            </a:r>
            <a:r>
              <a:rPr lang="zh-CN" altLang="en-US" sz="2800" b="1" dirty="0">
                <a:latin typeface="+mn-ea"/>
                <a:ea typeface="+mn-ea"/>
              </a:rPr>
              <a:t>常用的特性有：启动矩频特性、运行矩频特性、启动惯频特性、运行惯频特性和单步响应等。</a:t>
            </a:r>
            <a:endParaRPr lang="zh-CN" altLang="zh-CN" sz="2800" b="1" dirty="0">
              <a:latin typeface="+mn-ea"/>
              <a:ea typeface="+mn-ea"/>
            </a:endParaRPr>
          </a:p>
        </p:txBody>
      </p:sp>
      <p:sp>
        <p:nvSpPr>
          <p:cNvPr id="4" name="矩形 3"/>
          <p:cNvSpPr/>
          <p:nvPr/>
        </p:nvSpPr>
        <p:spPr>
          <a:xfrm>
            <a:off x="323850" y="2781300"/>
            <a:ext cx="8569325" cy="33115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81FD47C-6EE3-4AE7-AEC4-E6CDE4E0745A}" type="slidenum">
              <a:rPr lang="en-US" altLang="zh-CN" sz="1400" smtClean="0"/>
              <a:pPr>
                <a:spcBef>
                  <a:spcPct val="0"/>
                </a:spcBef>
                <a:buFontTx/>
                <a:buNone/>
              </a:pPr>
              <a:t>38</a:t>
            </a:fld>
            <a:endParaRPr lang="en-US" altLang="zh-CN" sz="1400" smtClean="0"/>
          </a:p>
        </p:txBody>
      </p:sp>
      <p:sp>
        <p:nvSpPr>
          <p:cNvPr id="108546" name="Rectangle 2"/>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3" name="Rectangle 13"/>
          <p:cNvSpPr>
            <a:spLocks noChangeArrowheads="1"/>
          </p:cNvSpPr>
          <p:nvPr/>
        </p:nvSpPr>
        <p:spPr bwMode="auto">
          <a:xfrm>
            <a:off x="291455" y="958874"/>
            <a:ext cx="8572500" cy="1538883"/>
          </a:xfrm>
          <a:prstGeom prst="rect">
            <a:avLst/>
          </a:prstGeom>
          <a:noFill/>
          <a:ln w="9525">
            <a:noFill/>
            <a:miter lim="800000"/>
            <a:headEnd/>
            <a:tailEnd/>
          </a:ln>
        </p:spPr>
        <p:txBody>
          <a:bodyPr anchor="ctr">
            <a:spAutoFit/>
          </a:bodyPr>
          <a:lstStyle/>
          <a:p>
            <a:pPr marL="0" lvl="1" eaLnBrk="1" hangingPunct="1">
              <a:spcBef>
                <a:spcPts val="1200"/>
              </a:spcBef>
              <a:buFont typeface="+mj-ea"/>
              <a:buAutoNum type="circleNumDbPlain"/>
              <a:defRPr/>
            </a:pPr>
            <a:r>
              <a:rPr lang="zh-CN" altLang="en-US" sz="2800" b="1" dirty="0">
                <a:latin typeface="+mn-ea"/>
                <a:ea typeface="+mn-ea"/>
              </a:rPr>
              <a:t>启动矩频特性</a:t>
            </a:r>
            <a:endParaRPr lang="en-US" altLang="zh-CN" sz="2800" b="1" dirty="0">
              <a:latin typeface="+mn-ea"/>
              <a:ea typeface="+mn-ea"/>
            </a:endParaRPr>
          </a:p>
          <a:p>
            <a:pPr marL="0" lvl="1" eaLnBrk="1" hangingPunct="1">
              <a:spcBef>
                <a:spcPts val="1200"/>
              </a:spcBef>
              <a:defRPr/>
            </a:pPr>
            <a:r>
              <a:rPr lang="en-US" altLang="zh-CN" sz="2800" b="1" dirty="0">
                <a:latin typeface="+mn-ea"/>
                <a:ea typeface="+mn-ea"/>
              </a:rPr>
              <a:t> </a:t>
            </a:r>
            <a:r>
              <a:rPr lang="en-US" altLang="zh-CN" sz="2800" b="1" dirty="0" smtClean="0">
                <a:latin typeface="+mn-ea"/>
                <a:ea typeface="+mn-ea"/>
              </a:rPr>
              <a:t>   </a:t>
            </a:r>
            <a:r>
              <a:rPr lang="zh-CN" altLang="en-US" sz="2800" b="1" dirty="0" smtClean="0">
                <a:latin typeface="+mn-ea"/>
                <a:ea typeface="+mn-ea"/>
              </a:rPr>
              <a:t>在给定驱动电源条件</a:t>
            </a:r>
            <a:r>
              <a:rPr lang="zh-CN" altLang="en-US" sz="2800" b="1" dirty="0">
                <a:latin typeface="+mn-ea"/>
                <a:ea typeface="+mn-ea"/>
              </a:rPr>
              <a:t>下</a:t>
            </a:r>
            <a:r>
              <a:rPr lang="zh-CN" altLang="en-US" sz="2800" b="1" dirty="0" smtClean="0">
                <a:latin typeface="+mn-ea"/>
                <a:ea typeface="+mn-ea"/>
              </a:rPr>
              <a:t>，负载转动惯量一定时，</a:t>
            </a:r>
            <a:r>
              <a:rPr lang="zh-CN" altLang="en-US" sz="2800" b="1" dirty="0" smtClean="0">
                <a:latin typeface="宋体" pitchFamily="2" charset="-122"/>
              </a:rPr>
              <a:t>步进电动机不</a:t>
            </a:r>
            <a:r>
              <a:rPr lang="zh-CN" altLang="en-US" sz="2800" b="1" dirty="0">
                <a:latin typeface="宋体" pitchFamily="2" charset="-122"/>
              </a:rPr>
              <a:t>失步</a:t>
            </a:r>
            <a:r>
              <a:rPr lang="zh-CN" altLang="en-US" sz="2800" b="1" dirty="0" smtClean="0">
                <a:latin typeface="宋体" pitchFamily="2" charset="-122"/>
              </a:rPr>
              <a:t>的启动频率与负载转矩的函数关系。</a:t>
            </a:r>
            <a:endParaRPr lang="zh-CN" altLang="zh-CN" sz="2800" b="1" dirty="0">
              <a:latin typeface="+mn-ea"/>
              <a:ea typeface="+mn-ea"/>
            </a:endParaRPr>
          </a:p>
        </p:txBody>
      </p:sp>
      <p:sp>
        <p:nvSpPr>
          <p:cNvPr id="11" name="Rectangle 13"/>
          <p:cNvSpPr>
            <a:spLocks noChangeArrowheads="1"/>
          </p:cNvSpPr>
          <p:nvPr/>
        </p:nvSpPr>
        <p:spPr bwMode="auto">
          <a:xfrm>
            <a:off x="291455" y="4857105"/>
            <a:ext cx="8428925" cy="1538883"/>
          </a:xfrm>
          <a:prstGeom prst="rect">
            <a:avLst/>
          </a:prstGeom>
          <a:noFill/>
          <a:ln w="9525">
            <a:noFill/>
            <a:miter lim="800000"/>
            <a:headEnd/>
            <a:tailEnd/>
          </a:ln>
        </p:spPr>
        <p:txBody>
          <a:bodyPr wrap="square" anchor="ctr">
            <a:spAutoFit/>
          </a:bodyPr>
          <a:lstStyle/>
          <a:p>
            <a:pPr marL="0" lvl="1" eaLnBrk="1" hangingPunct="1">
              <a:spcBef>
                <a:spcPts val="1200"/>
              </a:spcBef>
              <a:buFont typeface="+mj-ea"/>
              <a:buAutoNum type="circleNumDbPlain" startAt="2"/>
              <a:defRPr/>
            </a:pPr>
            <a:r>
              <a:rPr lang="zh-CN" altLang="en-US" sz="2800" b="1" dirty="0">
                <a:latin typeface="+mn-ea"/>
                <a:ea typeface="+mn-ea"/>
              </a:rPr>
              <a:t>运行矩频特性</a:t>
            </a:r>
            <a:endParaRPr lang="en-US" altLang="zh-CN" sz="2800" b="1" dirty="0">
              <a:latin typeface="+mn-ea"/>
              <a:ea typeface="+mn-ea"/>
            </a:endParaRPr>
          </a:p>
          <a:p>
            <a:pPr marL="0" lvl="1" eaLnBrk="1" hangingPunct="1">
              <a:spcBef>
                <a:spcPts val="1200"/>
              </a:spcBef>
              <a:defRPr/>
            </a:pPr>
            <a:r>
              <a:rPr lang="en-US" altLang="zh-CN" sz="2800" b="1" dirty="0">
                <a:latin typeface="+mn-ea"/>
                <a:ea typeface="+mn-ea"/>
              </a:rPr>
              <a:t> </a:t>
            </a:r>
            <a:r>
              <a:rPr lang="en-US" altLang="zh-CN" sz="2800" b="1" dirty="0" smtClean="0">
                <a:latin typeface="+mn-ea"/>
                <a:ea typeface="+mn-ea"/>
              </a:rPr>
              <a:t>   </a:t>
            </a:r>
            <a:r>
              <a:rPr lang="zh-CN" altLang="en-US" sz="2800" b="1" dirty="0" smtClean="0">
                <a:latin typeface="+mn-ea"/>
              </a:rPr>
              <a:t>在</a:t>
            </a:r>
            <a:r>
              <a:rPr lang="zh-CN" altLang="en-US" sz="2800" b="1" dirty="0">
                <a:latin typeface="+mn-ea"/>
              </a:rPr>
              <a:t>给定驱动电源条件</a:t>
            </a:r>
            <a:r>
              <a:rPr lang="zh-CN" altLang="en-US" sz="2800" b="1" dirty="0" smtClean="0">
                <a:latin typeface="+mn-ea"/>
              </a:rPr>
              <a:t>下连续运行时，</a:t>
            </a:r>
            <a:r>
              <a:rPr lang="zh-CN" altLang="en-US" sz="2800" b="1" dirty="0" smtClean="0">
                <a:latin typeface="+mn-ea"/>
                <a:ea typeface="+mn-ea"/>
              </a:rPr>
              <a:t>电机</a:t>
            </a:r>
            <a:r>
              <a:rPr lang="zh-CN" altLang="en-US" sz="2800" b="1" dirty="0">
                <a:latin typeface="+mn-ea"/>
                <a:ea typeface="+mn-ea"/>
              </a:rPr>
              <a:t>不失步时所能带动的最大负载转矩与频率的关系曲线。</a:t>
            </a:r>
            <a:endParaRPr lang="zh-CN" altLang="zh-CN" sz="2800" b="1" dirty="0">
              <a:latin typeface="+mn-ea"/>
              <a:ea typeface="+mn-ea"/>
            </a:endParaRPr>
          </a:p>
        </p:txBody>
      </p:sp>
      <p:grpSp>
        <p:nvGrpSpPr>
          <p:cNvPr id="38918" name="组合 13"/>
          <p:cNvGrpSpPr>
            <a:grpSpLocks/>
          </p:cNvGrpSpPr>
          <p:nvPr/>
        </p:nvGrpSpPr>
        <p:grpSpPr bwMode="auto">
          <a:xfrm>
            <a:off x="3923928" y="2636912"/>
            <a:ext cx="4608512" cy="2350426"/>
            <a:chOff x="357158" y="2643182"/>
            <a:chExt cx="4384773" cy="3071834"/>
          </a:xfrm>
        </p:grpSpPr>
        <p:pic>
          <p:nvPicPr>
            <p:cNvPr id="38919" name="图片 9" descr="补充矩频特性.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158" y="2643182"/>
              <a:ext cx="4384773" cy="3071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0" name="TextBox 11"/>
            <p:cNvSpPr txBox="1">
              <a:spLocks noChangeArrowheads="1"/>
            </p:cNvSpPr>
            <p:nvPr/>
          </p:nvSpPr>
          <p:spPr bwMode="auto">
            <a:xfrm>
              <a:off x="2571736" y="2786058"/>
              <a:ext cx="164307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b="1"/>
                <a:t>启动矩频特性</a:t>
              </a:r>
            </a:p>
          </p:txBody>
        </p:sp>
        <p:sp>
          <p:nvSpPr>
            <p:cNvPr id="38921" name="TextBox 12"/>
            <p:cNvSpPr txBox="1">
              <a:spLocks noChangeArrowheads="1"/>
            </p:cNvSpPr>
            <p:nvPr/>
          </p:nvSpPr>
          <p:spPr bwMode="auto">
            <a:xfrm>
              <a:off x="3098857" y="3301946"/>
              <a:ext cx="1643074" cy="36933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1800" b="1" dirty="0"/>
                <a:t>运行矩频特性</a:t>
              </a:r>
            </a:p>
          </p:txBody>
        </p:sp>
      </p:grpSp>
      <p:sp>
        <p:nvSpPr>
          <p:cNvPr id="2" name="文本框 1"/>
          <p:cNvSpPr txBox="1"/>
          <p:nvPr/>
        </p:nvSpPr>
        <p:spPr>
          <a:xfrm>
            <a:off x="827584" y="3028830"/>
            <a:ext cx="3240360" cy="1569660"/>
          </a:xfrm>
          <a:prstGeom prst="rect">
            <a:avLst/>
          </a:prstGeom>
          <a:noFill/>
        </p:spPr>
        <p:txBody>
          <a:bodyPr wrap="square" rtlCol="0">
            <a:spAutoFit/>
          </a:bodyPr>
          <a:lstStyle/>
          <a:p>
            <a:r>
              <a:rPr lang="zh-CN" altLang="en-US" dirty="0" smtClean="0"/>
              <a:t>启动频率与负载转矩间的关系：频率越高，带载能力越差（电气</a:t>
            </a:r>
            <a:r>
              <a:rPr lang="en-US" altLang="zh-CN" dirty="0" smtClean="0"/>
              <a:t>+</a:t>
            </a:r>
            <a:r>
              <a:rPr lang="zh-CN" altLang="en-US" dirty="0" smtClean="0"/>
              <a:t>机械的原因）。</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AF135C5D-F41D-41D7-9DCD-00FCDCC3FA50}" type="slidenum">
              <a:rPr lang="en-US" altLang="zh-CN" sz="1400" smtClean="0"/>
              <a:pPr>
                <a:spcBef>
                  <a:spcPct val="0"/>
                </a:spcBef>
                <a:buFontTx/>
                <a:buNone/>
              </a:pPr>
              <a:t>39</a:t>
            </a:fld>
            <a:endParaRPr lang="en-US" altLang="zh-CN" sz="1400" smtClean="0"/>
          </a:p>
        </p:txBody>
      </p:sp>
      <p:sp>
        <p:nvSpPr>
          <p:cNvPr id="3" name="Rectangle 13"/>
          <p:cNvSpPr>
            <a:spLocks noChangeArrowheads="1"/>
          </p:cNvSpPr>
          <p:nvPr/>
        </p:nvSpPr>
        <p:spPr bwMode="auto">
          <a:xfrm>
            <a:off x="269397" y="764406"/>
            <a:ext cx="8572500" cy="1538883"/>
          </a:xfrm>
          <a:prstGeom prst="rect">
            <a:avLst/>
          </a:prstGeom>
          <a:noFill/>
          <a:ln w="9525">
            <a:noFill/>
            <a:miter lim="800000"/>
            <a:headEnd/>
            <a:tailEnd/>
          </a:ln>
        </p:spPr>
        <p:txBody>
          <a:bodyPr anchor="ctr">
            <a:spAutoFit/>
          </a:bodyPr>
          <a:lstStyle/>
          <a:p>
            <a:pPr marL="0" lvl="1" eaLnBrk="1" hangingPunct="1">
              <a:spcBef>
                <a:spcPts val="1200"/>
              </a:spcBef>
            </a:pPr>
            <a:r>
              <a:rPr lang="zh-CN" altLang="en-US" sz="2800" b="1" dirty="0" smtClean="0">
                <a:latin typeface="+mn-ea"/>
                <a:ea typeface="+mn-ea"/>
              </a:rPr>
              <a:t>③启动</a:t>
            </a:r>
            <a:r>
              <a:rPr lang="zh-CN" altLang="en-US" sz="2800" b="1" dirty="0">
                <a:latin typeface="+mn-ea"/>
                <a:ea typeface="+mn-ea"/>
              </a:rPr>
              <a:t>惯频特性</a:t>
            </a:r>
            <a:endParaRPr lang="en-US" altLang="zh-CN" sz="2800" b="1" dirty="0">
              <a:latin typeface="+mn-ea"/>
              <a:ea typeface="+mn-ea"/>
            </a:endParaRPr>
          </a:p>
          <a:p>
            <a:pPr marL="0" lvl="1" indent="457200" eaLnBrk="1" hangingPunct="1">
              <a:spcBef>
                <a:spcPts val="1200"/>
              </a:spcBef>
            </a:pPr>
            <a:r>
              <a:rPr lang="zh-CN" altLang="en-US" sz="2800" b="1" dirty="0">
                <a:latin typeface="+mn-ea"/>
                <a:ea typeface="+mn-ea"/>
              </a:rPr>
              <a:t>在给定驱动电源条件</a:t>
            </a:r>
            <a:r>
              <a:rPr lang="zh-CN" altLang="en-US" sz="2800" b="1" dirty="0" smtClean="0">
                <a:latin typeface="+mn-ea"/>
                <a:ea typeface="+mn-ea"/>
              </a:rPr>
              <a:t>下，</a:t>
            </a:r>
            <a:r>
              <a:rPr lang="zh-CN" altLang="en-US" sz="2800" b="1" dirty="0">
                <a:latin typeface="+mn-ea"/>
                <a:ea typeface="+mn-ea"/>
              </a:rPr>
              <a:t>负载转矩不变时，</a:t>
            </a:r>
            <a:r>
              <a:rPr lang="zh-CN" altLang="en-US" sz="2800" b="1" dirty="0" smtClean="0">
                <a:latin typeface="+mn-ea"/>
                <a:ea typeface="+mn-ea"/>
              </a:rPr>
              <a:t>步进电动机不失步的启动频率与负载惯量的关系。</a:t>
            </a:r>
            <a:endParaRPr lang="zh-CN" altLang="zh-CN" sz="2800" b="1" dirty="0">
              <a:latin typeface="+mn-ea"/>
              <a:ea typeface="+mn-ea"/>
            </a:endParaRPr>
          </a:p>
        </p:txBody>
      </p:sp>
      <p:pic>
        <p:nvPicPr>
          <p:cNvPr id="39941" name="图片 13" descr="补充启动惯频特性.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576" y="4057326"/>
            <a:ext cx="3312368" cy="21878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3"/>
          <p:cNvSpPr>
            <a:spLocks noChangeArrowheads="1"/>
          </p:cNvSpPr>
          <p:nvPr/>
        </p:nvSpPr>
        <p:spPr bwMode="auto">
          <a:xfrm>
            <a:off x="269397" y="2302992"/>
            <a:ext cx="8572500" cy="1538287"/>
          </a:xfrm>
          <a:prstGeom prst="rect">
            <a:avLst/>
          </a:prstGeom>
          <a:noFill/>
          <a:ln w="9525">
            <a:noFill/>
            <a:miter lim="800000"/>
            <a:headEnd/>
            <a:tailEnd/>
          </a:ln>
        </p:spPr>
        <p:txBody>
          <a:bodyPr anchor="ctr">
            <a:spAutoFit/>
          </a:bodyPr>
          <a:lstStyle/>
          <a:p>
            <a:pPr marL="0" lvl="1" eaLnBrk="1" hangingPunct="1">
              <a:spcBef>
                <a:spcPts val="1200"/>
              </a:spcBef>
            </a:pPr>
            <a:r>
              <a:rPr lang="zh-CN" altLang="en-US" sz="2800" b="1" dirty="0">
                <a:latin typeface="+mn-ea"/>
              </a:rPr>
              <a:t>④</a:t>
            </a:r>
            <a:r>
              <a:rPr lang="zh-CN" altLang="en-US" sz="2800" b="1" dirty="0" smtClean="0">
                <a:latin typeface="+mn-ea"/>
                <a:ea typeface="+mn-ea"/>
              </a:rPr>
              <a:t>运行惯频特性</a:t>
            </a:r>
            <a:endParaRPr lang="en-US" altLang="zh-CN" sz="2800" b="1" dirty="0">
              <a:latin typeface="+mn-ea"/>
              <a:ea typeface="+mn-ea"/>
            </a:endParaRPr>
          </a:p>
          <a:p>
            <a:pPr marL="0" lvl="1" eaLnBrk="1" hangingPunct="1">
              <a:spcBef>
                <a:spcPts val="1200"/>
              </a:spcBef>
            </a:pPr>
            <a:r>
              <a:rPr lang="zh-CN" altLang="en-US" sz="2800" b="1" dirty="0" smtClean="0">
                <a:latin typeface="+mn-ea"/>
                <a:ea typeface="+mn-ea"/>
              </a:rPr>
              <a:t>    在一定</a:t>
            </a:r>
            <a:r>
              <a:rPr lang="zh-CN" altLang="en-US" sz="2800" b="1" dirty="0">
                <a:latin typeface="+mn-ea"/>
                <a:ea typeface="+mn-ea"/>
              </a:rPr>
              <a:t>驱动条件</a:t>
            </a:r>
            <a:r>
              <a:rPr lang="zh-CN" altLang="en-US" sz="2800" b="1" dirty="0" smtClean="0">
                <a:latin typeface="+mn-ea"/>
                <a:ea typeface="+mn-ea"/>
              </a:rPr>
              <a:t>下</a:t>
            </a:r>
            <a:r>
              <a:rPr lang="zh-CN" altLang="en-US" sz="2800" b="1" dirty="0">
                <a:latin typeface="+mn-ea"/>
                <a:ea typeface="+mn-ea"/>
              </a:rPr>
              <a:t>且</a:t>
            </a:r>
            <a:r>
              <a:rPr lang="zh-CN" altLang="en-US" sz="2800" b="1" dirty="0" smtClean="0">
                <a:latin typeface="+mn-ea"/>
                <a:ea typeface="+mn-ea"/>
              </a:rPr>
              <a:t>负载转矩不变时，步进电动机</a:t>
            </a:r>
            <a:r>
              <a:rPr lang="zh-CN" altLang="en-US" sz="2800" b="1" dirty="0">
                <a:latin typeface="+mn-ea"/>
                <a:ea typeface="+mn-ea"/>
              </a:rPr>
              <a:t>不失步运行的最大频率与负载惯量的关系曲线。</a:t>
            </a:r>
            <a:endParaRPr lang="zh-CN" altLang="zh-CN" sz="2800" b="1" dirty="0">
              <a:latin typeface="+mn-ea"/>
              <a:ea typeface="+mn-ea"/>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7" descr="图6.2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28688" y="3048000"/>
            <a:ext cx="7710487"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9572749D-8E37-4685-81AD-8EA70A80ED07}" type="slidenum">
              <a:rPr lang="en-US" altLang="zh-CN" sz="1400" smtClean="0"/>
              <a:pPr>
                <a:spcBef>
                  <a:spcPct val="0"/>
                </a:spcBef>
                <a:buFontTx/>
                <a:buNone/>
              </a:pPr>
              <a:t>4</a:t>
            </a:fld>
            <a:endParaRPr lang="en-US" altLang="zh-CN" sz="1400" smtClean="0"/>
          </a:p>
        </p:txBody>
      </p:sp>
      <p:sp>
        <p:nvSpPr>
          <p:cNvPr id="5" name="Rectangle 4"/>
          <p:cNvSpPr>
            <a:spLocks noChangeArrowheads="1"/>
          </p:cNvSpPr>
          <p:nvPr/>
        </p:nvSpPr>
        <p:spPr bwMode="auto">
          <a:xfrm>
            <a:off x="1043608" y="842962"/>
            <a:ext cx="6884987" cy="585788"/>
          </a:xfrm>
          <a:prstGeom prst="rect">
            <a:avLst/>
          </a:prstGeom>
          <a:noFill/>
          <a:ln w="9525">
            <a:noFill/>
            <a:miter lim="800000"/>
            <a:headEnd/>
            <a:tailEnd/>
          </a:ln>
        </p:spPr>
        <p:txBody>
          <a:bodyPr anchor="ctr">
            <a:spAutoFit/>
          </a:bodyPr>
          <a:lstStyle/>
          <a:p>
            <a:pPr algn="ctr" eaLnBrk="1" hangingPunct="1">
              <a:defRPr/>
            </a:pPr>
            <a:r>
              <a:rPr kumimoji="1" lang="en-US" altLang="zh-CN" sz="3200" b="1" dirty="0">
                <a:latin typeface="+mn-ea"/>
                <a:ea typeface="+mn-ea"/>
              </a:rPr>
              <a:t>6.4.2 </a:t>
            </a:r>
            <a:r>
              <a:rPr kumimoji="1" lang="zh-CN" altLang="en-US" sz="3200" b="1" dirty="0">
                <a:latin typeface="+mn-ea"/>
                <a:ea typeface="+mn-ea"/>
              </a:rPr>
              <a:t>反应式</a:t>
            </a:r>
            <a:r>
              <a:rPr kumimoji="1" lang="zh-CN" altLang="en-US" sz="3200" b="1" dirty="0" smtClean="0">
                <a:latin typeface="+mn-ea"/>
                <a:ea typeface="+mn-ea"/>
              </a:rPr>
              <a:t>步进电动机（</a:t>
            </a:r>
            <a:r>
              <a:rPr kumimoji="1" lang="en-US" altLang="zh-CN" sz="3200" b="1" dirty="0" smtClean="0">
                <a:latin typeface="+mn-ea"/>
                <a:ea typeface="+mn-ea"/>
              </a:rPr>
              <a:t>VR</a:t>
            </a:r>
            <a:r>
              <a:rPr kumimoji="1" lang="zh-CN" altLang="en-US" sz="3200" b="1" dirty="0" smtClean="0">
                <a:latin typeface="+mn-ea"/>
                <a:ea typeface="+mn-ea"/>
              </a:rPr>
              <a:t>）</a:t>
            </a:r>
            <a:endParaRPr kumimoji="1" lang="zh-CN" altLang="en-US" sz="3200" b="1" dirty="0">
              <a:latin typeface="+mn-ea"/>
              <a:ea typeface="+mn-ea"/>
            </a:endParaRPr>
          </a:p>
        </p:txBody>
      </p:sp>
      <p:sp>
        <p:nvSpPr>
          <p:cNvPr id="7" name="Rectangle 3"/>
          <p:cNvSpPr txBox="1">
            <a:spLocks noChangeArrowheads="1"/>
          </p:cNvSpPr>
          <p:nvPr/>
        </p:nvSpPr>
        <p:spPr>
          <a:xfrm>
            <a:off x="428625" y="1428750"/>
            <a:ext cx="8458200" cy="3952875"/>
          </a:xfrm>
          <a:prstGeom prst="rect">
            <a:avLst/>
          </a:prstGeom>
        </p:spPr>
        <p:txBody>
          <a:bodyPr/>
          <a:lstStyle/>
          <a:p>
            <a:pPr marL="342900" indent="-342900">
              <a:spcBef>
                <a:spcPct val="20000"/>
              </a:spcBef>
              <a:defRPr/>
            </a:pPr>
            <a:r>
              <a:rPr lang="en-US" altLang="zh-CN" sz="2800" b="1" kern="0" dirty="0">
                <a:latin typeface="Times New Roman" pitchFamily="18" charset="0"/>
                <a:ea typeface="+mn-ea"/>
              </a:rPr>
              <a:t>1.  </a:t>
            </a:r>
            <a:r>
              <a:rPr lang="zh-CN" altLang="en-US" sz="2800" b="1" kern="0" dirty="0">
                <a:latin typeface="Times New Roman" pitchFamily="18" charset="0"/>
                <a:ea typeface="+mn-ea"/>
              </a:rPr>
              <a:t>工作</a:t>
            </a:r>
            <a:r>
              <a:rPr lang="zh-CN" altLang="en-US" sz="2800" b="1" kern="0" dirty="0" smtClean="0">
                <a:latin typeface="Times New Roman" pitchFamily="18" charset="0"/>
                <a:ea typeface="+mn-ea"/>
              </a:rPr>
              <a:t>原理（</a:t>
            </a:r>
            <a:r>
              <a:rPr lang="en-US" altLang="zh-CN" sz="2800" b="1" kern="0" dirty="0" smtClean="0">
                <a:latin typeface="Times New Roman" pitchFamily="18" charset="0"/>
                <a:ea typeface="+mn-ea"/>
              </a:rPr>
              <a:t>Variable reluctance</a:t>
            </a:r>
            <a:r>
              <a:rPr lang="zh-CN" altLang="en-US" sz="2800" b="1" kern="0" dirty="0" smtClean="0">
                <a:latin typeface="Times New Roman" pitchFamily="18" charset="0"/>
                <a:ea typeface="+mn-ea"/>
              </a:rPr>
              <a:t>）</a:t>
            </a:r>
            <a:endParaRPr lang="zh-CN" altLang="en-US" sz="2800" b="1" kern="0" dirty="0">
              <a:latin typeface="Times New Roman" pitchFamily="18" charset="0"/>
              <a:ea typeface="+mn-ea"/>
            </a:endParaRPr>
          </a:p>
          <a:p>
            <a:pPr marL="342900" indent="-342900">
              <a:spcBef>
                <a:spcPct val="20000"/>
              </a:spcBef>
              <a:defRPr/>
            </a:pPr>
            <a:r>
              <a:rPr lang="zh-CN" altLang="en-US" sz="2800" b="1" kern="0" dirty="0">
                <a:latin typeface="Times New Roman" pitchFamily="18" charset="0"/>
                <a:ea typeface="+mn-ea"/>
              </a:rPr>
              <a:t>　　利用磁阻原理工作。即磁通总是沿磁阻最小的路径闭合的原理。</a:t>
            </a:r>
            <a:r>
              <a:rPr lang="zh-CN" altLang="en-US" sz="2800" b="1" kern="0" dirty="0">
                <a:latin typeface="+mn-lt"/>
                <a:ea typeface="+mn-ea"/>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8A3624AE-C3C2-4A7A-9476-B40C56B9A436}" type="slidenum">
              <a:rPr lang="en-US" altLang="zh-CN" sz="1400" smtClean="0"/>
              <a:pPr>
                <a:spcBef>
                  <a:spcPct val="0"/>
                </a:spcBef>
                <a:buFontTx/>
                <a:buNone/>
              </a:pPr>
              <a:t>40</a:t>
            </a:fld>
            <a:endParaRPr lang="en-US" altLang="zh-CN" sz="1400" smtClean="0"/>
          </a:p>
        </p:txBody>
      </p:sp>
      <p:sp>
        <p:nvSpPr>
          <p:cNvPr id="108546" name="Rectangle 2"/>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sp>
        <p:nvSpPr>
          <p:cNvPr id="3" name="Rectangle 13"/>
          <p:cNvSpPr>
            <a:spLocks noChangeArrowheads="1"/>
          </p:cNvSpPr>
          <p:nvPr/>
        </p:nvSpPr>
        <p:spPr bwMode="auto">
          <a:xfrm>
            <a:off x="210867" y="1052736"/>
            <a:ext cx="8572500" cy="523875"/>
          </a:xfrm>
          <a:prstGeom prst="rect">
            <a:avLst/>
          </a:prstGeom>
          <a:noFill/>
          <a:ln w="9525">
            <a:noFill/>
            <a:miter lim="800000"/>
            <a:headEnd/>
            <a:tailEnd/>
          </a:ln>
        </p:spPr>
        <p:txBody>
          <a:bodyPr anchor="ctr">
            <a:spAutoFit/>
          </a:bodyPr>
          <a:lstStyle/>
          <a:p>
            <a:pPr marL="971550" lvl="1" indent="-514350" eaLnBrk="1" hangingPunct="1">
              <a:spcBef>
                <a:spcPts val="1200"/>
              </a:spcBef>
              <a:buFont typeface="+mj-ea"/>
              <a:buAutoNum type="circleNumDbPlain" startAt="5"/>
              <a:defRPr/>
            </a:pPr>
            <a:r>
              <a:rPr lang="zh-CN" altLang="en-US" sz="2800" b="1" dirty="0">
                <a:latin typeface="+mn-ea"/>
                <a:ea typeface="+mn-ea"/>
              </a:rPr>
              <a:t>单步响应曲线</a:t>
            </a:r>
            <a:endParaRPr lang="en-US" altLang="zh-CN" sz="2800" b="1" dirty="0">
              <a:latin typeface="+mn-ea"/>
              <a:ea typeface="+mn-ea"/>
            </a:endParaRPr>
          </a:p>
        </p:txBody>
      </p:sp>
      <p:pic>
        <p:nvPicPr>
          <p:cNvPr id="41989" name="图片 5" descr="补充单步响应特性.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544" y="2132856"/>
            <a:ext cx="5190928" cy="399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5687023" y="1484784"/>
            <a:ext cx="3096344" cy="4524315"/>
          </a:xfrm>
          <a:prstGeom prst="rect">
            <a:avLst/>
          </a:prstGeom>
          <a:noFill/>
        </p:spPr>
        <p:txBody>
          <a:bodyPr wrap="square" rtlCol="0">
            <a:spAutoFit/>
          </a:bodyPr>
          <a:lstStyle/>
          <a:p>
            <a:r>
              <a:rPr lang="zh-CN" altLang="en-US" dirty="0" smtClean="0"/>
              <a:t>随着控制频率的增加，会出现一个周期内转子振荡还未衰减完成，下一个脉冲就来到的情况；如果脉冲频率接近电机振荡频率的</a:t>
            </a:r>
            <a:r>
              <a:rPr lang="en-US" altLang="zh-CN" dirty="0" smtClean="0"/>
              <a:t>1/k</a:t>
            </a:r>
            <a:r>
              <a:rPr lang="zh-CN" altLang="en-US" dirty="0" smtClean="0"/>
              <a:t>时，电机就会出现振荡甚至失步。</a:t>
            </a:r>
            <a:endParaRPr lang="en-US" altLang="zh-CN" dirty="0" smtClean="0"/>
          </a:p>
          <a:p>
            <a:endParaRPr lang="en-US" altLang="zh-CN" dirty="0" smtClean="0"/>
          </a:p>
          <a:p>
            <a:r>
              <a:rPr lang="zh-CN" altLang="en-US" dirty="0" smtClean="0"/>
              <a:t>增加阻尼、减小步距角等手段用于减少振荡。</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0825" y="4292600"/>
            <a:ext cx="8642350" cy="1439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301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8F51490-500E-45D4-94DC-95236A93EC9A}" type="slidenum">
              <a:rPr lang="en-US" altLang="zh-CN" sz="1400" smtClean="0"/>
              <a:pPr>
                <a:spcBef>
                  <a:spcPct val="0"/>
                </a:spcBef>
                <a:buFontTx/>
                <a:buNone/>
              </a:pPr>
              <a:t>41</a:t>
            </a:fld>
            <a:endParaRPr lang="en-US" altLang="zh-CN" sz="1400" smtClean="0"/>
          </a:p>
        </p:txBody>
      </p:sp>
      <p:sp>
        <p:nvSpPr>
          <p:cNvPr id="12302" name="Rectangle 4"/>
          <p:cNvSpPr>
            <a:spLocks noChangeArrowheads="1"/>
          </p:cNvSpPr>
          <p:nvPr/>
        </p:nvSpPr>
        <p:spPr bwMode="auto">
          <a:xfrm>
            <a:off x="683568" y="895352"/>
            <a:ext cx="7389813" cy="584200"/>
          </a:xfrm>
          <a:prstGeom prst="rect">
            <a:avLst/>
          </a:prstGeom>
          <a:noFill/>
          <a:ln w="9525" algn="ctr">
            <a:noFill/>
            <a:miter lim="800000"/>
            <a:headEnd/>
            <a:tailEnd/>
          </a:ln>
        </p:spPr>
        <p:txBody>
          <a:bodyPr>
            <a:spAutoFit/>
          </a:bodyPr>
          <a:lstStyle/>
          <a:p>
            <a:pPr algn="ctr" eaLnBrk="1" hangingPunct="1">
              <a:spcBef>
                <a:spcPct val="50000"/>
              </a:spcBef>
              <a:defRPr/>
            </a:pPr>
            <a:r>
              <a:rPr lang="en-US" altLang="zh-CN" sz="3200" b="1" dirty="0">
                <a:latin typeface="+mn-ea"/>
                <a:ea typeface="+mn-ea"/>
              </a:rPr>
              <a:t>6.4.6 </a:t>
            </a:r>
            <a:r>
              <a:rPr lang="zh-CN" altLang="en-US" sz="3200" b="1" dirty="0">
                <a:latin typeface="+mn-ea"/>
                <a:ea typeface="+mn-ea"/>
              </a:rPr>
              <a:t>步进电动机的驱动</a:t>
            </a:r>
            <a:r>
              <a:rPr lang="zh-CN" altLang="en-US" sz="3200" b="1" dirty="0" smtClean="0">
                <a:latin typeface="+mn-ea"/>
                <a:ea typeface="+mn-ea"/>
              </a:rPr>
              <a:t>电源</a:t>
            </a:r>
            <a:endParaRPr lang="zh-CN" altLang="en-US" sz="3200" b="1" dirty="0">
              <a:latin typeface="+mn-ea"/>
              <a:ea typeface="+mn-ea"/>
            </a:endParaRPr>
          </a:p>
        </p:txBody>
      </p:sp>
      <p:sp>
        <p:nvSpPr>
          <p:cNvPr id="43013" name="矩形 3"/>
          <p:cNvSpPr>
            <a:spLocks noChangeArrowheads="1"/>
          </p:cNvSpPr>
          <p:nvPr/>
        </p:nvSpPr>
        <p:spPr bwMode="auto">
          <a:xfrm>
            <a:off x="323850" y="1574801"/>
            <a:ext cx="8496300" cy="280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en-US" altLang="zh-CN" sz="2800" b="1" dirty="0">
                <a:latin typeface="宋体" pitchFamily="2" charset="-122"/>
              </a:rPr>
              <a:t>    </a:t>
            </a:r>
            <a:r>
              <a:rPr lang="zh-CN" altLang="zh-CN" sz="2800" b="1" dirty="0">
                <a:latin typeface="宋体" pitchFamily="2" charset="-122"/>
              </a:rPr>
              <a:t>与普通电动机相比，步进电动机需由专门的驱动电源供电，</a:t>
            </a:r>
            <a:r>
              <a:rPr lang="zh-CN" altLang="zh-CN" sz="2800" b="1" dirty="0">
                <a:solidFill>
                  <a:srgbClr val="FF0000"/>
                </a:solidFill>
                <a:latin typeface="宋体" pitchFamily="2" charset="-122"/>
              </a:rPr>
              <a:t>驱动电源和步进电动机是一个有机整体</a:t>
            </a:r>
            <a:r>
              <a:rPr lang="zh-CN" altLang="zh-CN" sz="2800" b="1" dirty="0">
                <a:latin typeface="宋体" pitchFamily="2" charset="-122"/>
              </a:rPr>
              <a:t>，步进电动机的运行性能是步进电动机</a:t>
            </a:r>
            <a:r>
              <a:rPr lang="zh-CN" altLang="en-US" sz="2800" b="1" dirty="0">
                <a:latin typeface="宋体" pitchFamily="2" charset="-122"/>
              </a:rPr>
              <a:t>及</a:t>
            </a:r>
            <a:r>
              <a:rPr lang="zh-CN" altLang="zh-CN" sz="2800" b="1" dirty="0">
                <a:latin typeface="宋体" pitchFamily="2" charset="-122"/>
              </a:rPr>
              <a:t>其驱动电源两者配合的综合表现。</a:t>
            </a:r>
          </a:p>
          <a:p>
            <a:pPr eaLnBrk="1" hangingPunct="1">
              <a:spcBef>
                <a:spcPts val="1200"/>
              </a:spcBef>
              <a:buFontTx/>
              <a:buNone/>
            </a:pPr>
            <a:r>
              <a:rPr lang="en-US" altLang="zh-CN" sz="2800" b="1" dirty="0">
                <a:latin typeface="宋体" pitchFamily="2" charset="-122"/>
              </a:rPr>
              <a:t>    </a:t>
            </a:r>
            <a:r>
              <a:rPr lang="zh-CN" altLang="zh-CN" sz="2800" b="1" dirty="0">
                <a:latin typeface="宋体" pitchFamily="2" charset="-122"/>
              </a:rPr>
              <a:t>驱动电源的基本部分包括变频信号源、脉冲分配器和脉冲功率放大器三个部分</a:t>
            </a:r>
            <a:r>
              <a:rPr lang="zh-CN" altLang="en-US" sz="2800" b="1" dirty="0">
                <a:latin typeface="宋体" pitchFamily="2" charset="-122"/>
              </a:rPr>
              <a:t>。</a:t>
            </a:r>
          </a:p>
        </p:txBody>
      </p:sp>
      <p:pic>
        <p:nvPicPr>
          <p:cNvPr id="43014" name="图片 26" descr="图6.32.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7" y="4401715"/>
            <a:ext cx="8429625" cy="126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stretch>
            <a:fillRect/>
          </a:stretch>
        </p:blipFill>
        <p:spPr>
          <a:xfrm>
            <a:off x="2627784" y="5643005"/>
            <a:ext cx="2959423" cy="1078470"/>
          </a:xfrm>
          <a:prstGeom prst="rect">
            <a:avLst/>
          </a:prstGeom>
        </p:spPr>
      </p:pic>
      <p:sp>
        <p:nvSpPr>
          <p:cNvPr id="3" name="矩形 2"/>
          <p:cNvSpPr/>
          <p:nvPr/>
        </p:nvSpPr>
        <p:spPr>
          <a:xfrm>
            <a:off x="2339752" y="4476750"/>
            <a:ext cx="2664296" cy="75245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250825" y="4292600"/>
            <a:ext cx="8642350" cy="14398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4035"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9C8CE992-0813-414F-A3D1-5EEFC9328905}" type="slidenum">
              <a:rPr lang="en-US" altLang="zh-CN" sz="1400" smtClean="0"/>
              <a:pPr>
                <a:spcBef>
                  <a:spcPct val="0"/>
                </a:spcBef>
                <a:buFontTx/>
                <a:buNone/>
              </a:pPr>
              <a:t>42</a:t>
            </a:fld>
            <a:endParaRPr lang="en-US" altLang="zh-CN" sz="1400" smtClean="0"/>
          </a:p>
        </p:txBody>
      </p:sp>
      <p:sp>
        <p:nvSpPr>
          <p:cNvPr id="44036" name="矩形 3"/>
          <p:cNvSpPr>
            <a:spLocks noChangeArrowheads="1"/>
          </p:cNvSpPr>
          <p:nvPr/>
        </p:nvSpPr>
        <p:spPr bwMode="auto">
          <a:xfrm>
            <a:off x="357188" y="1000125"/>
            <a:ext cx="8496300" cy="497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dirty="0">
                <a:latin typeface="宋体" pitchFamily="2" charset="-122"/>
              </a:rPr>
              <a:t>分类：</a:t>
            </a:r>
            <a:endParaRPr lang="en-US" altLang="zh-CN" sz="2800" b="1" dirty="0">
              <a:latin typeface="宋体" pitchFamily="2" charset="-122"/>
            </a:endParaRPr>
          </a:p>
          <a:p>
            <a:pPr eaLnBrk="1" hangingPunct="1">
              <a:spcBef>
                <a:spcPts val="1200"/>
              </a:spcBef>
              <a:buFontTx/>
              <a:buNone/>
            </a:pPr>
            <a:r>
              <a:rPr lang="zh-CN" altLang="en-US" sz="2800" b="1" dirty="0">
                <a:latin typeface="宋体" pitchFamily="2" charset="-122"/>
              </a:rPr>
              <a:t>（</a:t>
            </a:r>
            <a:r>
              <a:rPr lang="en-US" altLang="zh-CN" sz="2800" b="1" dirty="0">
                <a:latin typeface="宋体" pitchFamily="2" charset="-122"/>
              </a:rPr>
              <a:t>1</a:t>
            </a:r>
            <a:r>
              <a:rPr lang="zh-CN" altLang="en-US" sz="2800" b="1" dirty="0">
                <a:latin typeface="宋体" pitchFamily="2" charset="-122"/>
              </a:rPr>
              <a:t>）按步进电动机容量大小：</a:t>
            </a:r>
            <a:r>
              <a:rPr lang="zh-CN" altLang="en-US" sz="2800" b="1" dirty="0">
                <a:solidFill>
                  <a:srgbClr val="FF0000"/>
                </a:solidFill>
                <a:latin typeface="宋体" pitchFamily="2" charset="-122"/>
              </a:rPr>
              <a:t>功率步进电动机</a:t>
            </a:r>
            <a:r>
              <a:rPr lang="zh-CN" altLang="zh-CN" sz="2800" b="1" dirty="0">
                <a:solidFill>
                  <a:srgbClr val="FF0000"/>
                </a:solidFill>
                <a:latin typeface="宋体" pitchFamily="2" charset="-122"/>
              </a:rPr>
              <a:t>驱动电源</a:t>
            </a:r>
            <a:r>
              <a:rPr lang="zh-CN" altLang="en-US" sz="2800" b="1" dirty="0" smtClean="0">
                <a:solidFill>
                  <a:srgbClr val="FF0000"/>
                </a:solidFill>
                <a:latin typeface="宋体" pitchFamily="2" charset="-122"/>
              </a:rPr>
              <a:t>和伺服</a:t>
            </a:r>
            <a:r>
              <a:rPr lang="zh-CN" altLang="en-US" sz="2800" b="1" dirty="0">
                <a:solidFill>
                  <a:srgbClr val="FF0000"/>
                </a:solidFill>
                <a:latin typeface="宋体" pitchFamily="2" charset="-122"/>
              </a:rPr>
              <a:t>步进</a:t>
            </a:r>
            <a:r>
              <a:rPr lang="zh-CN" altLang="en-US" sz="2800" b="1" dirty="0" smtClean="0">
                <a:solidFill>
                  <a:srgbClr val="FF0000"/>
                </a:solidFill>
                <a:latin typeface="宋体" pitchFamily="2" charset="-122"/>
              </a:rPr>
              <a:t>电动机</a:t>
            </a:r>
            <a:r>
              <a:rPr lang="zh-CN" altLang="zh-CN" sz="2800" b="1" dirty="0">
                <a:latin typeface="宋体" pitchFamily="2" charset="-122"/>
              </a:rPr>
              <a:t>驱动电源</a:t>
            </a:r>
            <a:r>
              <a:rPr lang="zh-CN" altLang="en-US" sz="2800" b="1" dirty="0">
                <a:latin typeface="宋体" pitchFamily="2" charset="-122"/>
              </a:rPr>
              <a:t>。</a:t>
            </a:r>
            <a:endParaRPr lang="en-US" altLang="zh-CN" sz="2800" b="1" dirty="0">
              <a:latin typeface="宋体" pitchFamily="2" charset="-122"/>
            </a:endParaRPr>
          </a:p>
          <a:p>
            <a:pPr eaLnBrk="1" hangingPunct="1">
              <a:spcBef>
                <a:spcPts val="1200"/>
              </a:spcBef>
              <a:buFontTx/>
              <a:buNone/>
            </a:pPr>
            <a:r>
              <a:rPr lang="zh-CN" altLang="en-US" sz="2800" b="1" dirty="0">
                <a:latin typeface="宋体" pitchFamily="2" charset="-122"/>
              </a:rPr>
              <a:t>（</a:t>
            </a:r>
            <a:r>
              <a:rPr lang="en-US" altLang="zh-CN" sz="2800" b="1" dirty="0">
                <a:latin typeface="宋体" pitchFamily="2" charset="-122"/>
              </a:rPr>
              <a:t>2</a:t>
            </a:r>
            <a:r>
              <a:rPr lang="zh-CN" altLang="en-US" sz="2800" b="1" dirty="0">
                <a:latin typeface="宋体" pitchFamily="2" charset="-122"/>
              </a:rPr>
              <a:t>）按电源输出脉冲的极性：单向脉冲电源和正、负双极性脉冲电源。</a:t>
            </a:r>
            <a:endParaRPr lang="en-US" altLang="zh-CN" sz="2800" b="1" dirty="0">
              <a:latin typeface="宋体" pitchFamily="2" charset="-122"/>
            </a:endParaRPr>
          </a:p>
          <a:p>
            <a:pPr eaLnBrk="1" hangingPunct="1">
              <a:spcBef>
                <a:spcPts val="1200"/>
              </a:spcBef>
              <a:buFontTx/>
              <a:buNone/>
            </a:pPr>
            <a:r>
              <a:rPr lang="zh-CN" altLang="en-US" sz="2800" b="1" dirty="0">
                <a:latin typeface="宋体" pitchFamily="2" charset="-122"/>
              </a:rPr>
              <a:t>（</a:t>
            </a:r>
            <a:r>
              <a:rPr lang="en-US" altLang="zh-CN" sz="2800" b="1" dirty="0">
                <a:latin typeface="宋体" pitchFamily="2" charset="-122"/>
              </a:rPr>
              <a:t>3</a:t>
            </a:r>
            <a:r>
              <a:rPr lang="zh-CN" altLang="en-US" sz="2800" b="1" dirty="0">
                <a:latin typeface="宋体" pitchFamily="2" charset="-122"/>
              </a:rPr>
              <a:t>）按功率元件：晶体管驱动电源、高频晶闸管驱动电源和可关断晶闸管驱动电源。</a:t>
            </a:r>
            <a:endParaRPr lang="en-US" altLang="zh-CN" sz="2800" b="1" dirty="0">
              <a:latin typeface="宋体" pitchFamily="2" charset="-122"/>
            </a:endParaRPr>
          </a:p>
          <a:p>
            <a:pPr eaLnBrk="1" hangingPunct="1">
              <a:spcBef>
                <a:spcPts val="1200"/>
              </a:spcBef>
              <a:buFontTx/>
              <a:buNone/>
            </a:pPr>
            <a:r>
              <a:rPr lang="zh-CN" altLang="en-US" sz="2800" b="1" dirty="0">
                <a:latin typeface="宋体" pitchFamily="2" charset="-122"/>
              </a:rPr>
              <a:t>（</a:t>
            </a:r>
            <a:r>
              <a:rPr lang="en-US" altLang="zh-CN" sz="2800" b="1" dirty="0">
                <a:latin typeface="宋体" pitchFamily="2" charset="-122"/>
              </a:rPr>
              <a:t>4</a:t>
            </a:r>
            <a:r>
              <a:rPr lang="zh-CN" altLang="en-US" sz="2800" b="1" dirty="0">
                <a:latin typeface="宋体" pitchFamily="2" charset="-122"/>
              </a:rPr>
              <a:t>）按脉冲的供电方式：单一电压型电源；高、低压切换型电源；电流控制高、低压切换型电源；细分电路电源。</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9BAA6DF-7ACB-4B73-8F5B-B1BB0F50588D}" type="slidenum">
              <a:rPr lang="en-US" altLang="zh-CN" sz="1400" smtClean="0"/>
              <a:pPr>
                <a:spcBef>
                  <a:spcPct val="0"/>
                </a:spcBef>
                <a:buFontTx/>
                <a:buNone/>
              </a:pPr>
              <a:t>43</a:t>
            </a:fld>
            <a:endParaRPr lang="en-US" altLang="zh-CN" sz="1400" smtClean="0"/>
          </a:p>
        </p:txBody>
      </p:sp>
      <p:sp>
        <p:nvSpPr>
          <p:cNvPr id="111617" name="Rectangle 1"/>
          <p:cNvSpPr>
            <a:spLocks noChangeArrowheads="1"/>
          </p:cNvSpPr>
          <p:nvPr/>
        </p:nvSpPr>
        <p:spPr bwMode="auto">
          <a:xfrm>
            <a:off x="2596" y="892175"/>
            <a:ext cx="3868738" cy="11842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55588">
              <a:spcBef>
                <a:spcPts val="1800"/>
              </a:spcBef>
              <a:defRPr/>
            </a:pPr>
            <a:r>
              <a:rPr lang="en-US" altLang="zh-CN" sz="2800" b="1" dirty="0">
                <a:latin typeface="+mn-ea"/>
                <a:ea typeface="+mn-ea"/>
                <a:cs typeface="Times New Roman" pitchFamily="18" charset="0"/>
              </a:rPr>
              <a:t>1. </a:t>
            </a:r>
            <a:r>
              <a:rPr lang="zh-CN" altLang="en-US" sz="2800" b="1" dirty="0">
                <a:latin typeface="+mn-ea"/>
                <a:ea typeface="+mn-ea"/>
                <a:cs typeface="Times New Roman" pitchFamily="18" charset="0"/>
              </a:rPr>
              <a:t>单极性驱动电路</a:t>
            </a:r>
            <a:endParaRPr lang="zh-CN" altLang="en-US" sz="2800" b="1" dirty="0">
              <a:latin typeface="+mn-ea"/>
              <a:ea typeface="+mn-ea"/>
            </a:endParaRPr>
          </a:p>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1</a:t>
            </a:r>
            <a:r>
              <a:rPr lang="zh-CN" altLang="en-US" sz="2800" b="1" dirty="0">
                <a:latin typeface="+mn-ea"/>
                <a:ea typeface="+mn-ea"/>
                <a:cs typeface="Times New Roman" pitchFamily="18" charset="0"/>
              </a:rPr>
              <a:t>）单一电压型电源</a:t>
            </a:r>
            <a:endParaRPr lang="zh-CN" altLang="en-US" sz="2800" b="1" dirty="0">
              <a:latin typeface="+mn-ea"/>
              <a:ea typeface="+mn-ea"/>
            </a:endParaRPr>
          </a:p>
        </p:txBody>
      </p:sp>
      <p:sp>
        <p:nvSpPr>
          <p:cNvPr id="4" name="矩形 3"/>
          <p:cNvSpPr/>
          <p:nvPr/>
        </p:nvSpPr>
        <p:spPr>
          <a:xfrm>
            <a:off x="1258888" y="1484313"/>
            <a:ext cx="6697662" cy="446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grpSp>
        <p:nvGrpSpPr>
          <p:cNvPr id="45061" name="组合 18"/>
          <p:cNvGrpSpPr>
            <a:grpSpLocks/>
          </p:cNvGrpSpPr>
          <p:nvPr/>
        </p:nvGrpSpPr>
        <p:grpSpPr bwMode="auto">
          <a:xfrm>
            <a:off x="322480" y="2348880"/>
            <a:ext cx="4320480" cy="3752329"/>
            <a:chOff x="142845" y="1714488"/>
            <a:chExt cx="4730742" cy="4286280"/>
          </a:xfrm>
        </p:grpSpPr>
        <p:pic>
          <p:nvPicPr>
            <p:cNvPr id="45063" name="图片 14" descr="图6.3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2845" y="1714488"/>
              <a:ext cx="4730742" cy="4286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p:nvCxnSpPr>
          <p:spPr>
            <a:xfrm>
              <a:off x="2897153" y="2928935"/>
              <a:ext cx="857249" cy="15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5062" name="TextBox 10"/>
          <p:cNvSpPr txBox="1">
            <a:spLocks noChangeArrowheads="1"/>
          </p:cNvSpPr>
          <p:nvPr/>
        </p:nvSpPr>
        <p:spPr bwMode="auto">
          <a:xfrm>
            <a:off x="5143500" y="1425575"/>
            <a:ext cx="3857625"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dirty="0"/>
              <a:t> 注意点：</a:t>
            </a:r>
            <a:endParaRPr lang="en-US" altLang="zh-CN" sz="2800" b="1" dirty="0"/>
          </a:p>
          <a:p>
            <a:pPr eaLnBrk="1" hangingPunct="1">
              <a:spcBef>
                <a:spcPts val="1200"/>
              </a:spcBef>
              <a:buFont typeface="Wingdings" pitchFamily="2" charset="2"/>
              <a:buChar char="Ø"/>
            </a:pPr>
            <a:r>
              <a:rPr lang="zh-CN" altLang="en-US" sz="2800" b="1" dirty="0"/>
              <a:t>电容</a:t>
            </a:r>
            <a:r>
              <a:rPr lang="en-US" altLang="zh-CN" sz="2800" b="1" dirty="0"/>
              <a:t>C</a:t>
            </a:r>
            <a:r>
              <a:rPr lang="zh-CN" altLang="en-US" sz="2800" b="1" dirty="0"/>
              <a:t>可加快电流上升速度</a:t>
            </a:r>
            <a:endParaRPr lang="en-US" altLang="zh-CN" sz="2800" b="1" dirty="0"/>
          </a:p>
          <a:p>
            <a:pPr eaLnBrk="1" hangingPunct="1">
              <a:spcBef>
                <a:spcPts val="1200"/>
              </a:spcBef>
              <a:buFont typeface="Wingdings" pitchFamily="2" charset="2"/>
              <a:buChar char="Ø"/>
            </a:pPr>
            <a:r>
              <a:rPr lang="en-US" altLang="zh-CN" sz="2800" b="1" i="1" dirty="0">
                <a:latin typeface="Times New Roman" pitchFamily="18" charset="0"/>
                <a:cs typeface="Times New Roman" pitchFamily="18" charset="0"/>
              </a:rPr>
              <a:t>R</a:t>
            </a:r>
            <a:r>
              <a:rPr lang="zh-CN" altLang="en-US" sz="2800" b="1" dirty="0"/>
              <a:t>可</a:t>
            </a:r>
            <a:r>
              <a:rPr lang="zh-CN" altLang="en-US" sz="2800" b="1" dirty="0">
                <a:solidFill>
                  <a:srgbClr val="FF0000"/>
                </a:solidFill>
              </a:rPr>
              <a:t>降低时间常数</a:t>
            </a:r>
            <a:r>
              <a:rPr lang="zh-CN" altLang="en-US" sz="2800" b="1" dirty="0"/>
              <a:t>与限流，但需要消耗功率</a:t>
            </a:r>
            <a:endParaRPr lang="en-US" altLang="zh-CN" sz="2800" b="1" dirty="0"/>
          </a:p>
          <a:p>
            <a:pPr eaLnBrk="1" hangingPunct="1">
              <a:spcBef>
                <a:spcPts val="1200"/>
              </a:spcBef>
              <a:buFont typeface="Wingdings" pitchFamily="2" charset="2"/>
              <a:buChar char="Ø"/>
            </a:pPr>
            <a:r>
              <a:rPr lang="en-US" altLang="zh-CN" sz="2800" b="1" dirty="0" err="1">
                <a:latin typeface="Times New Roman" pitchFamily="18" charset="0"/>
                <a:cs typeface="Times New Roman" pitchFamily="18" charset="0"/>
              </a:rPr>
              <a:t>VD</a:t>
            </a:r>
            <a:r>
              <a:rPr lang="en-US" altLang="zh-CN" sz="2800" b="1" baseline="-25000" dirty="0" err="1">
                <a:latin typeface="Times New Roman" pitchFamily="18" charset="0"/>
                <a:cs typeface="Times New Roman" pitchFamily="18" charset="0"/>
              </a:rPr>
              <a:t>2</a:t>
            </a:r>
            <a:r>
              <a:rPr lang="zh-CN" altLang="en-US" sz="2800" b="1" dirty="0"/>
              <a:t>提供续流回路，</a:t>
            </a:r>
            <a:r>
              <a:rPr lang="en-US" altLang="zh-CN" sz="2800" b="1" dirty="0" err="1">
                <a:latin typeface="Times New Roman" pitchFamily="18" charset="0"/>
                <a:cs typeface="Times New Roman" pitchFamily="18" charset="0"/>
              </a:rPr>
              <a:t>R</a:t>
            </a:r>
            <a:r>
              <a:rPr lang="en-US" altLang="zh-CN" sz="2800" b="1" baseline="-25000" dirty="0" err="1">
                <a:latin typeface="Times New Roman" pitchFamily="18" charset="0"/>
                <a:cs typeface="Times New Roman" pitchFamily="18" charset="0"/>
              </a:rPr>
              <a:t>f2</a:t>
            </a:r>
            <a:r>
              <a:rPr lang="zh-CN" altLang="en-US" sz="2800" b="1" dirty="0"/>
              <a:t>可加快电流下降速度，但注意不能太大造成晶体管的击穿。</a:t>
            </a:r>
            <a:endParaRPr lang="en-US" altLang="zh-CN" sz="2800" b="1"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B75F5BCD-E1A5-4210-B5A2-4F823745C708}" type="slidenum">
              <a:rPr lang="en-US" altLang="zh-CN" sz="1400" smtClean="0"/>
              <a:pPr>
                <a:spcBef>
                  <a:spcPct val="0"/>
                </a:spcBef>
                <a:buFontTx/>
                <a:buNone/>
              </a:pPr>
              <a:t>44</a:t>
            </a:fld>
            <a:endParaRPr lang="en-US" altLang="zh-CN" sz="1400" smtClean="0"/>
          </a:p>
        </p:txBody>
      </p:sp>
      <p:sp>
        <p:nvSpPr>
          <p:cNvPr id="111617" name="Rectangle 1"/>
          <p:cNvSpPr>
            <a:spLocks noChangeArrowheads="1"/>
          </p:cNvSpPr>
          <p:nvPr/>
        </p:nvSpPr>
        <p:spPr bwMode="auto">
          <a:xfrm>
            <a:off x="18256" y="960438"/>
            <a:ext cx="4589463" cy="523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2</a:t>
            </a:r>
            <a:r>
              <a:rPr lang="zh-CN" altLang="en-US" sz="2800" b="1" dirty="0">
                <a:latin typeface="+mn-ea"/>
                <a:ea typeface="+mn-ea"/>
                <a:cs typeface="Times New Roman" pitchFamily="18" charset="0"/>
              </a:rPr>
              <a:t>）高、低压切换型电源</a:t>
            </a:r>
            <a:endParaRPr lang="zh-CN" altLang="en-US" sz="2800" b="1" dirty="0">
              <a:latin typeface="+mn-ea"/>
              <a:ea typeface="+mn-ea"/>
            </a:endParaRPr>
          </a:p>
        </p:txBody>
      </p:sp>
      <p:sp>
        <p:nvSpPr>
          <p:cNvPr id="4" name="矩形 3"/>
          <p:cNvSpPr/>
          <p:nvPr/>
        </p:nvSpPr>
        <p:spPr>
          <a:xfrm>
            <a:off x="1258888" y="1484313"/>
            <a:ext cx="6697662" cy="446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6085" name="TextBox 10"/>
          <p:cNvSpPr txBox="1">
            <a:spLocks noChangeArrowheads="1"/>
          </p:cNvSpPr>
          <p:nvPr/>
        </p:nvSpPr>
        <p:spPr bwMode="auto">
          <a:xfrm>
            <a:off x="4866482" y="1340768"/>
            <a:ext cx="4134643" cy="4585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dirty="0"/>
              <a:t> 注意点：</a:t>
            </a:r>
            <a:endParaRPr lang="en-US" altLang="zh-CN" sz="2800" b="1" dirty="0"/>
          </a:p>
          <a:p>
            <a:pPr eaLnBrk="1" hangingPunct="1">
              <a:spcBef>
                <a:spcPts val="1200"/>
              </a:spcBef>
              <a:buFont typeface="Wingdings" pitchFamily="2" charset="2"/>
              <a:buChar char="Ø"/>
            </a:pPr>
            <a:r>
              <a:rPr lang="zh-CN" altLang="en-US" sz="2800" b="1" dirty="0">
                <a:latin typeface="Times New Roman" pitchFamily="18" charset="0"/>
                <a:cs typeface="Times New Roman" pitchFamily="18" charset="0"/>
              </a:rPr>
              <a:t>起始时</a:t>
            </a:r>
            <a:r>
              <a:rPr lang="en-US" altLang="zh-CN" sz="2800" b="1" dirty="0" err="1">
                <a:latin typeface="Times New Roman" pitchFamily="18" charset="0"/>
                <a:cs typeface="Times New Roman" pitchFamily="18" charset="0"/>
              </a:rPr>
              <a:t>VT</a:t>
            </a:r>
            <a:r>
              <a:rPr lang="en-US" altLang="zh-CN" sz="2800" b="1" baseline="-25000" dirty="0" err="1">
                <a:latin typeface="Times New Roman" pitchFamily="18" charset="0"/>
                <a:cs typeface="Times New Roman" pitchFamily="18" charset="0"/>
              </a:rPr>
              <a:t>1</a:t>
            </a:r>
            <a:r>
              <a:rPr lang="zh-CN" altLang="en-US" sz="2800" b="1" dirty="0">
                <a:latin typeface="Times New Roman" pitchFamily="18" charset="0"/>
                <a:cs typeface="Times New Roman" pitchFamily="18" charset="0"/>
              </a:rPr>
              <a:t>和</a:t>
            </a:r>
            <a:r>
              <a:rPr lang="en-US" altLang="zh-CN" sz="2800" b="1" dirty="0" err="1">
                <a:latin typeface="Times New Roman" pitchFamily="18" charset="0"/>
                <a:cs typeface="Times New Roman" pitchFamily="18" charset="0"/>
              </a:rPr>
              <a:t>VT</a:t>
            </a:r>
            <a:r>
              <a:rPr lang="en-US" altLang="zh-CN" sz="2800" b="1" baseline="-25000" dirty="0" err="1">
                <a:latin typeface="Times New Roman" pitchFamily="18" charset="0"/>
                <a:cs typeface="Times New Roman" pitchFamily="18" charset="0"/>
              </a:rPr>
              <a:t>2</a:t>
            </a:r>
            <a:r>
              <a:rPr lang="zh-CN" altLang="en-US" sz="2800" b="1" dirty="0">
                <a:latin typeface="Times New Roman" pitchFamily="18" charset="0"/>
                <a:cs typeface="Times New Roman" pitchFamily="18" charset="0"/>
              </a:rPr>
              <a:t>均导通，使绕组中电流迅速上升</a:t>
            </a:r>
            <a:endParaRPr lang="en-US" altLang="zh-CN" sz="2800" b="1" dirty="0">
              <a:latin typeface="Times New Roman" pitchFamily="18" charset="0"/>
              <a:cs typeface="Times New Roman" pitchFamily="18" charset="0"/>
            </a:endParaRPr>
          </a:p>
          <a:p>
            <a:pPr eaLnBrk="1" hangingPunct="1">
              <a:spcBef>
                <a:spcPts val="1200"/>
              </a:spcBef>
              <a:buFont typeface="Wingdings" pitchFamily="2" charset="2"/>
              <a:buChar char="Ø"/>
            </a:pPr>
            <a:r>
              <a:rPr lang="zh-CN" altLang="en-US" sz="2800" b="1" dirty="0"/>
              <a:t>电流接近额定值时</a:t>
            </a:r>
            <a:r>
              <a:rPr lang="en-US" altLang="zh-CN" sz="2800" b="1" dirty="0" err="1"/>
              <a:t>VT</a:t>
            </a:r>
            <a:r>
              <a:rPr lang="en-US" altLang="zh-CN" sz="2800" b="1" baseline="-25000" dirty="0" err="1">
                <a:latin typeface="Times New Roman" pitchFamily="18" charset="0"/>
                <a:cs typeface="Times New Roman" pitchFamily="18" charset="0"/>
              </a:rPr>
              <a:t>1</a:t>
            </a:r>
            <a:r>
              <a:rPr lang="zh-CN" altLang="en-US" sz="2800" b="1" dirty="0"/>
              <a:t>截止，仅低压电源供电</a:t>
            </a:r>
            <a:endParaRPr lang="en-US" altLang="zh-CN" sz="2800" b="1" dirty="0"/>
          </a:p>
          <a:p>
            <a:pPr eaLnBrk="1" hangingPunct="1">
              <a:spcBef>
                <a:spcPts val="1200"/>
              </a:spcBef>
              <a:buFont typeface="Wingdings" pitchFamily="2" charset="2"/>
              <a:buChar char="Ø"/>
            </a:pPr>
            <a:r>
              <a:rPr lang="en-US" altLang="zh-CN" sz="2800" b="1" dirty="0" err="1"/>
              <a:t>VD</a:t>
            </a:r>
            <a:r>
              <a:rPr lang="en-US" altLang="zh-CN" sz="2800" b="1" baseline="-25000" dirty="0" err="1">
                <a:latin typeface="Times New Roman" pitchFamily="18" charset="0"/>
                <a:cs typeface="Times New Roman" pitchFamily="18" charset="0"/>
              </a:rPr>
              <a:t>2</a:t>
            </a:r>
            <a:r>
              <a:rPr lang="zh-CN" altLang="en-US" sz="2800" b="1" dirty="0"/>
              <a:t>和</a:t>
            </a:r>
            <a:r>
              <a:rPr lang="en-US" altLang="zh-CN" sz="2800" b="1" dirty="0" err="1"/>
              <a:t>R</a:t>
            </a:r>
            <a:r>
              <a:rPr lang="en-US" altLang="zh-CN" sz="2800" b="1" baseline="-25000" dirty="0" err="1">
                <a:latin typeface="Times New Roman" pitchFamily="18" charset="0"/>
                <a:cs typeface="Times New Roman" pitchFamily="18" charset="0"/>
              </a:rPr>
              <a:t>2</a:t>
            </a:r>
            <a:r>
              <a:rPr lang="zh-CN" altLang="en-US" sz="2800" b="1" dirty="0"/>
              <a:t>构成续流</a:t>
            </a:r>
            <a:r>
              <a:rPr lang="zh-CN" altLang="en-US" sz="2800" b="1" dirty="0" smtClean="0"/>
              <a:t>回路</a:t>
            </a:r>
            <a:endParaRPr lang="en-US" altLang="zh-CN" sz="2800" b="1" dirty="0" smtClean="0"/>
          </a:p>
          <a:p>
            <a:pPr eaLnBrk="1" hangingPunct="1">
              <a:spcBef>
                <a:spcPts val="1200"/>
              </a:spcBef>
              <a:buFont typeface="Wingdings" pitchFamily="2" charset="2"/>
              <a:buChar char="Ø"/>
            </a:pPr>
            <a:r>
              <a:rPr lang="zh-CN" altLang="en-US" sz="2800" b="1" dirty="0" smtClean="0"/>
              <a:t>效率高，启动和运行频率快</a:t>
            </a:r>
            <a:endParaRPr lang="en-US" altLang="zh-CN" sz="2800" b="1" dirty="0"/>
          </a:p>
        </p:txBody>
      </p:sp>
      <p:pic>
        <p:nvPicPr>
          <p:cNvPr id="46086" name="图片 8" descr="图6.34.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9082" y="1792287"/>
            <a:ext cx="4597400" cy="492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203848" y="3284984"/>
            <a:ext cx="1080120" cy="28803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955045" y="1792286"/>
            <a:ext cx="866862" cy="340569"/>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04FD219-B7E7-4C83-884D-90E0AA83B870}" type="slidenum">
              <a:rPr lang="en-US" altLang="zh-CN" sz="1400" smtClean="0"/>
              <a:pPr>
                <a:spcBef>
                  <a:spcPct val="0"/>
                </a:spcBef>
                <a:buFontTx/>
                <a:buNone/>
              </a:pPr>
              <a:t>45</a:t>
            </a:fld>
            <a:endParaRPr lang="en-US" altLang="zh-CN" sz="1400" smtClean="0"/>
          </a:p>
        </p:txBody>
      </p:sp>
      <p:sp>
        <p:nvSpPr>
          <p:cNvPr id="111617" name="Rectangle 1"/>
          <p:cNvSpPr>
            <a:spLocks noChangeArrowheads="1"/>
          </p:cNvSpPr>
          <p:nvPr/>
        </p:nvSpPr>
        <p:spPr bwMode="auto">
          <a:xfrm>
            <a:off x="0" y="867872"/>
            <a:ext cx="6032500" cy="523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3</a:t>
            </a:r>
            <a:r>
              <a:rPr lang="zh-CN" altLang="en-US" sz="2800" b="1" dirty="0">
                <a:latin typeface="+mn-ea"/>
                <a:ea typeface="+mn-ea"/>
                <a:cs typeface="Times New Roman" pitchFamily="18" charset="0"/>
              </a:rPr>
              <a:t>）电流控制高、低压切换型电源</a:t>
            </a:r>
            <a:endParaRPr lang="zh-CN" altLang="en-US" sz="2800" b="1" dirty="0">
              <a:latin typeface="+mn-ea"/>
              <a:ea typeface="+mn-ea"/>
            </a:endParaRPr>
          </a:p>
        </p:txBody>
      </p:sp>
      <p:sp>
        <p:nvSpPr>
          <p:cNvPr id="4" name="矩形 3"/>
          <p:cNvSpPr/>
          <p:nvPr/>
        </p:nvSpPr>
        <p:spPr>
          <a:xfrm>
            <a:off x="1258888" y="1484313"/>
            <a:ext cx="6697662" cy="446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7109" name="TextBox 10"/>
          <p:cNvSpPr txBox="1">
            <a:spLocks noChangeArrowheads="1"/>
          </p:cNvSpPr>
          <p:nvPr/>
        </p:nvSpPr>
        <p:spPr bwMode="auto">
          <a:xfrm>
            <a:off x="5178871" y="1624250"/>
            <a:ext cx="3425577" cy="4185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400" b="1" dirty="0"/>
              <a:t> 注意点：</a:t>
            </a:r>
            <a:endParaRPr lang="en-US" altLang="zh-CN" sz="2400" b="1" dirty="0"/>
          </a:p>
          <a:p>
            <a:pPr eaLnBrk="1" hangingPunct="1">
              <a:spcBef>
                <a:spcPts val="1200"/>
              </a:spcBef>
              <a:buFont typeface="Wingdings" pitchFamily="2" charset="2"/>
              <a:buChar char="Ø"/>
            </a:pPr>
            <a:r>
              <a:rPr lang="zh-CN" altLang="en-US" sz="2400" b="1" dirty="0"/>
              <a:t>利用电流检测来控制高压电源的切入与切出</a:t>
            </a:r>
            <a:endParaRPr lang="en-US" altLang="zh-CN" sz="2400" b="1" dirty="0"/>
          </a:p>
          <a:p>
            <a:pPr eaLnBrk="1" hangingPunct="1">
              <a:spcBef>
                <a:spcPts val="1200"/>
              </a:spcBef>
              <a:buFont typeface="Wingdings" pitchFamily="2" charset="2"/>
              <a:buChar char="Ø"/>
            </a:pPr>
            <a:r>
              <a:rPr lang="zh-CN" altLang="en-US" sz="2400" b="1" dirty="0"/>
              <a:t>可以获得较高精度的电流控制</a:t>
            </a:r>
            <a:endParaRPr lang="en-US" altLang="zh-CN" sz="2400" b="1" dirty="0"/>
          </a:p>
          <a:p>
            <a:pPr eaLnBrk="1" hangingPunct="1">
              <a:spcBef>
                <a:spcPts val="1200"/>
              </a:spcBef>
              <a:buFont typeface="Wingdings" pitchFamily="2" charset="2"/>
              <a:buChar char="Ø"/>
            </a:pPr>
            <a:r>
              <a:rPr lang="zh-CN" altLang="en-US" sz="2400" b="1" dirty="0"/>
              <a:t>使步进电动机的运行性能得到显著提高</a:t>
            </a:r>
            <a:endParaRPr lang="en-US" altLang="zh-CN" sz="2400" b="1" dirty="0"/>
          </a:p>
          <a:p>
            <a:pPr eaLnBrk="1" hangingPunct="1">
              <a:spcBef>
                <a:spcPts val="1200"/>
              </a:spcBef>
              <a:buFont typeface="Wingdings" pitchFamily="2" charset="2"/>
              <a:buChar char="Ø"/>
            </a:pPr>
            <a:r>
              <a:rPr lang="zh-CN" altLang="en-US" sz="2400" b="1" dirty="0"/>
              <a:t>结构较为复杂</a:t>
            </a:r>
            <a:endParaRPr lang="en-US" altLang="zh-CN" sz="2400" b="1" dirty="0"/>
          </a:p>
          <a:p>
            <a:pPr eaLnBrk="1" hangingPunct="1">
              <a:spcBef>
                <a:spcPts val="1200"/>
              </a:spcBef>
              <a:buFont typeface="Wingdings" pitchFamily="2" charset="2"/>
              <a:buChar char="Ø"/>
            </a:pPr>
            <a:r>
              <a:rPr lang="zh-CN" altLang="en-US" sz="2400" b="1" dirty="0"/>
              <a:t>属于闭环型电源</a:t>
            </a:r>
            <a:endParaRPr lang="en-US" altLang="zh-CN" sz="2400" b="1" dirty="0"/>
          </a:p>
        </p:txBody>
      </p:sp>
      <p:pic>
        <p:nvPicPr>
          <p:cNvPr id="47110" name="图片 6" descr="图6.35.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556792"/>
            <a:ext cx="4320480" cy="4898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555776" y="3956287"/>
            <a:ext cx="1152128" cy="44610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27A32FA8-C2BA-4B6E-BE16-9CF4F59FAF0B}" type="slidenum">
              <a:rPr lang="en-US" altLang="zh-CN" sz="1400" smtClean="0"/>
              <a:pPr>
                <a:spcBef>
                  <a:spcPct val="0"/>
                </a:spcBef>
                <a:buFontTx/>
                <a:buNone/>
              </a:pPr>
              <a:t>46</a:t>
            </a:fld>
            <a:endParaRPr lang="en-US" altLang="zh-CN" sz="1400" smtClean="0"/>
          </a:p>
        </p:txBody>
      </p:sp>
      <p:sp>
        <p:nvSpPr>
          <p:cNvPr id="111617" name="Rectangle 1"/>
          <p:cNvSpPr>
            <a:spLocks noChangeArrowheads="1"/>
          </p:cNvSpPr>
          <p:nvPr/>
        </p:nvSpPr>
        <p:spPr bwMode="auto">
          <a:xfrm>
            <a:off x="107504" y="960438"/>
            <a:ext cx="3508375" cy="5238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4</a:t>
            </a:r>
            <a:r>
              <a:rPr lang="zh-CN" altLang="en-US" sz="2800" b="1" dirty="0">
                <a:latin typeface="+mn-ea"/>
                <a:ea typeface="+mn-ea"/>
                <a:cs typeface="Times New Roman" pitchFamily="18" charset="0"/>
              </a:rPr>
              <a:t>）细分电路电源</a:t>
            </a:r>
            <a:endParaRPr lang="zh-CN" altLang="en-US" sz="2800" b="1" dirty="0">
              <a:latin typeface="+mn-ea"/>
              <a:ea typeface="+mn-ea"/>
            </a:endParaRPr>
          </a:p>
        </p:txBody>
      </p:sp>
      <p:sp>
        <p:nvSpPr>
          <p:cNvPr id="4" name="矩形 3"/>
          <p:cNvSpPr/>
          <p:nvPr/>
        </p:nvSpPr>
        <p:spPr>
          <a:xfrm>
            <a:off x="1258888" y="1484313"/>
            <a:ext cx="6697662" cy="446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8133" name="TextBox 10"/>
          <p:cNvSpPr txBox="1">
            <a:spLocks noChangeArrowheads="1"/>
          </p:cNvSpPr>
          <p:nvPr/>
        </p:nvSpPr>
        <p:spPr bwMode="auto">
          <a:xfrm>
            <a:off x="5143500" y="1860550"/>
            <a:ext cx="3857625"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dirty="0"/>
              <a:t> 注意点：</a:t>
            </a:r>
            <a:endParaRPr lang="en-US" altLang="zh-CN" sz="2800" b="1" dirty="0"/>
          </a:p>
          <a:p>
            <a:pPr eaLnBrk="1" hangingPunct="1">
              <a:spcBef>
                <a:spcPts val="1200"/>
              </a:spcBef>
              <a:buFont typeface="Wingdings" pitchFamily="2" charset="2"/>
              <a:buChar char="Ø"/>
            </a:pPr>
            <a:r>
              <a:rPr lang="zh-CN" altLang="en-US" sz="2800" b="1" dirty="0" smtClean="0"/>
              <a:t>将矩形脉冲电流改为阶梯状电流，步距角相应缩小，实现细分</a:t>
            </a:r>
            <a:endParaRPr lang="en-US" altLang="zh-CN" sz="2800" b="1" dirty="0" smtClean="0"/>
          </a:p>
          <a:p>
            <a:pPr eaLnBrk="1" hangingPunct="1">
              <a:spcBef>
                <a:spcPts val="1200"/>
              </a:spcBef>
              <a:buFont typeface="Wingdings" pitchFamily="2" charset="2"/>
              <a:buChar char="Ø"/>
            </a:pPr>
            <a:r>
              <a:rPr lang="zh-CN" altLang="en-US" sz="2800" b="1" dirty="0" smtClean="0"/>
              <a:t>使电机步距角减少，近于平滑运转</a:t>
            </a:r>
            <a:endParaRPr lang="en-US" altLang="zh-CN" sz="2800" b="1" dirty="0" smtClean="0"/>
          </a:p>
          <a:p>
            <a:pPr eaLnBrk="1" hangingPunct="1">
              <a:spcBef>
                <a:spcPts val="1200"/>
              </a:spcBef>
              <a:buFont typeface="Wingdings" pitchFamily="2" charset="2"/>
              <a:buChar char="Ø"/>
            </a:pPr>
            <a:r>
              <a:rPr lang="zh-CN" altLang="en-US" sz="2800" b="1" dirty="0" smtClean="0"/>
              <a:t>有</a:t>
            </a:r>
            <a:r>
              <a:rPr lang="zh-CN" altLang="en-US" sz="2800" b="1" dirty="0"/>
              <a:t>专用芯片可供选用</a:t>
            </a:r>
            <a:endParaRPr lang="en-US" altLang="zh-CN" sz="2800" b="1" dirty="0"/>
          </a:p>
        </p:txBody>
      </p:sp>
      <p:pic>
        <p:nvPicPr>
          <p:cNvPr id="48134" name="图片 7" descr="图6.3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0"/>
            <a:ext cx="4522788"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肘形连接符 2"/>
          <p:cNvCxnSpPr/>
          <p:nvPr/>
        </p:nvCxnSpPr>
        <p:spPr>
          <a:xfrm rot="5400000" flipH="1" flipV="1">
            <a:off x="755576" y="2492896"/>
            <a:ext cx="1080120" cy="1080120"/>
          </a:xfrm>
          <a:prstGeom prst="bentConnector3">
            <a:avLst>
              <a:gd name="adj1" fmla="val 96079"/>
            </a:avLst>
          </a:prstGeom>
          <a:ln>
            <a:solidFill>
              <a:srgbClr val="FF66FF"/>
            </a:solidFill>
            <a:prstDash val="dash"/>
          </a:ln>
        </p:spPr>
        <p:style>
          <a:lnRef idx="1">
            <a:schemeClr val="dk1"/>
          </a:lnRef>
          <a:fillRef idx="0">
            <a:schemeClr val="dk1"/>
          </a:fillRef>
          <a:effectRef idx="0">
            <a:schemeClr val="dk1"/>
          </a:effectRef>
          <a:fontRef idx="minor">
            <a:schemeClr val="tx1"/>
          </a:fontRef>
        </p:style>
      </p:cxnSp>
      <p:cxnSp>
        <p:nvCxnSpPr>
          <p:cNvPr id="7" name="肘形连接符 6"/>
          <p:cNvCxnSpPr/>
          <p:nvPr/>
        </p:nvCxnSpPr>
        <p:spPr>
          <a:xfrm rot="16200000" flipH="1">
            <a:off x="2843808" y="2492896"/>
            <a:ext cx="1080120" cy="1080120"/>
          </a:xfrm>
          <a:prstGeom prst="bentConnector3">
            <a:avLst>
              <a:gd name="adj1" fmla="val 3921"/>
            </a:avLst>
          </a:prstGeom>
          <a:ln>
            <a:solidFill>
              <a:srgbClr val="FF66FF"/>
            </a:solidFill>
            <a:prstDash val="dash"/>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A8F3A114-3B71-484C-9164-5256817E795D}" type="slidenum">
              <a:rPr lang="en-US" altLang="zh-CN" sz="1400" smtClean="0"/>
              <a:pPr>
                <a:spcBef>
                  <a:spcPct val="0"/>
                </a:spcBef>
                <a:buFontTx/>
                <a:buNone/>
              </a:pPr>
              <a:t>47</a:t>
            </a:fld>
            <a:endParaRPr lang="en-US" altLang="zh-CN" sz="1400" smtClean="0"/>
          </a:p>
        </p:txBody>
      </p:sp>
      <p:sp>
        <p:nvSpPr>
          <p:cNvPr id="111617" name="Rectangle 1"/>
          <p:cNvSpPr>
            <a:spLocks noChangeArrowheads="1"/>
          </p:cNvSpPr>
          <p:nvPr/>
        </p:nvSpPr>
        <p:spPr bwMode="auto">
          <a:xfrm>
            <a:off x="107504" y="909637"/>
            <a:ext cx="4229100" cy="118427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indent="255588">
              <a:spcBef>
                <a:spcPts val="1800"/>
              </a:spcBef>
              <a:defRPr/>
            </a:pPr>
            <a:r>
              <a:rPr lang="en-US" altLang="zh-CN" sz="2800" b="1" dirty="0">
                <a:latin typeface="+mn-ea"/>
                <a:ea typeface="+mn-ea"/>
                <a:cs typeface="Times New Roman" pitchFamily="18" charset="0"/>
              </a:rPr>
              <a:t>2. </a:t>
            </a:r>
            <a:r>
              <a:rPr lang="zh-CN" altLang="en-US" sz="2800" b="1" dirty="0">
                <a:latin typeface="+mn-ea"/>
                <a:ea typeface="+mn-ea"/>
                <a:cs typeface="Times New Roman" pitchFamily="18" charset="0"/>
              </a:rPr>
              <a:t>双极性驱动电路</a:t>
            </a:r>
            <a:endParaRPr lang="zh-CN" altLang="en-US" sz="2800" b="1" dirty="0">
              <a:latin typeface="+mn-ea"/>
              <a:ea typeface="+mn-ea"/>
            </a:endParaRPr>
          </a:p>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1</a:t>
            </a:r>
            <a:r>
              <a:rPr lang="zh-CN" altLang="en-US" sz="2800" b="1" dirty="0">
                <a:latin typeface="+mn-ea"/>
                <a:ea typeface="+mn-ea"/>
                <a:cs typeface="Times New Roman" pitchFamily="18" charset="0"/>
              </a:rPr>
              <a:t>）利用正负电源驱动</a:t>
            </a:r>
            <a:endParaRPr lang="zh-CN" altLang="en-US" sz="2800" b="1" dirty="0">
              <a:latin typeface="+mn-ea"/>
              <a:ea typeface="+mn-ea"/>
            </a:endParaRPr>
          </a:p>
        </p:txBody>
      </p:sp>
      <p:sp>
        <p:nvSpPr>
          <p:cNvPr id="4" name="矩形 3"/>
          <p:cNvSpPr/>
          <p:nvPr/>
        </p:nvSpPr>
        <p:spPr>
          <a:xfrm>
            <a:off x="1258888" y="1484313"/>
            <a:ext cx="6697662" cy="44656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49157" name="TextBox 10"/>
          <p:cNvSpPr txBox="1">
            <a:spLocks noChangeArrowheads="1"/>
          </p:cNvSpPr>
          <p:nvPr/>
        </p:nvSpPr>
        <p:spPr bwMode="auto">
          <a:xfrm>
            <a:off x="5143500" y="2451100"/>
            <a:ext cx="3857625"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800" b="1"/>
              <a:t> 注意点：</a:t>
            </a:r>
            <a:endParaRPr lang="en-US" altLang="zh-CN" sz="2800" b="1"/>
          </a:p>
          <a:p>
            <a:pPr eaLnBrk="1" hangingPunct="1">
              <a:spcBef>
                <a:spcPts val="1200"/>
              </a:spcBef>
              <a:buFont typeface="Wingdings" pitchFamily="2" charset="2"/>
              <a:buChar char="Ø"/>
            </a:pPr>
            <a:r>
              <a:rPr lang="zh-CN" altLang="en-US" sz="2800" b="1"/>
              <a:t>需要正、负两个电源</a:t>
            </a:r>
            <a:endParaRPr lang="en-US" altLang="zh-CN" sz="2800" b="1"/>
          </a:p>
          <a:p>
            <a:pPr eaLnBrk="1" hangingPunct="1">
              <a:spcBef>
                <a:spcPts val="1200"/>
              </a:spcBef>
              <a:buFont typeface="Wingdings" pitchFamily="2" charset="2"/>
              <a:buChar char="Ø"/>
            </a:pPr>
            <a:r>
              <a:rPr lang="zh-CN" altLang="en-US" sz="2800" b="1">
                <a:latin typeface="Times New Roman" pitchFamily="18" charset="0"/>
                <a:cs typeface="Times New Roman" pitchFamily="18" charset="0"/>
              </a:rPr>
              <a:t>电源利用率低</a:t>
            </a:r>
            <a:endParaRPr lang="en-US" altLang="zh-CN" sz="2800" b="1"/>
          </a:p>
        </p:txBody>
      </p:sp>
      <p:pic>
        <p:nvPicPr>
          <p:cNvPr id="49158" name="图片 8" descr="图6.37.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3528" y="2451100"/>
            <a:ext cx="4440720" cy="3119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814D833F-A7DF-4BBF-99DF-4DBACD6A0477}" type="slidenum">
              <a:rPr lang="en-US" altLang="zh-CN" sz="1400" smtClean="0"/>
              <a:pPr>
                <a:spcBef>
                  <a:spcPct val="0"/>
                </a:spcBef>
                <a:buFontTx/>
                <a:buNone/>
              </a:pPr>
              <a:t>48</a:t>
            </a:fld>
            <a:endParaRPr lang="en-US" altLang="zh-CN" sz="1400" smtClean="0"/>
          </a:p>
        </p:txBody>
      </p:sp>
      <p:sp>
        <p:nvSpPr>
          <p:cNvPr id="111617" name="Rectangle 1"/>
          <p:cNvSpPr>
            <a:spLocks noChangeArrowheads="1"/>
          </p:cNvSpPr>
          <p:nvPr/>
        </p:nvSpPr>
        <p:spPr bwMode="auto">
          <a:xfrm>
            <a:off x="107504" y="908720"/>
            <a:ext cx="3347864" cy="52322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indent="254000">
              <a:spcBef>
                <a:spcPts val="18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2</a:t>
            </a: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H</a:t>
            </a:r>
            <a:r>
              <a:rPr lang="zh-CN" altLang="en-US" sz="2800" b="1" dirty="0">
                <a:latin typeface="+mn-ea"/>
                <a:ea typeface="+mn-ea"/>
                <a:cs typeface="Times New Roman" pitchFamily="18" charset="0"/>
              </a:rPr>
              <a:t>桥驱动电路</a:t>
            </a:r>
            <a:endParaRPr lang="zh-CN" altLang="en-US" sz="2800" b="1" dirty="0">
              <a:latin typeface="+mn-ea"/>
              <a:ea typeface="+mn-ea"/>
            </a:endParaRPr>
          </a:p>
        </p:txBody>
      </p:sp>
      <p:sp>
        <p:nvSpPr>
          <p:cNvPr id="50181" name="TextBox 10"/>
          <p:cNvSpPr txBox="1">
            <a:spLocks noChangeArrowheads="1"/>
          </p:cNvSpPr>
          <p:nvPr/>
        </p:nvSpPr>
        <p:spPr bwMode="auto">
          <a:xfrm>
            <a:off x="5143501" y="2451100"/>
            <a:ext cx="3316932" cy="1508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ts val="1200"/>
              </a:spcBef>
              <a:buFontTx/>
              <a:buNone/>
            </a:pPr>
            <a:r>
              <a:rPr lang="zh-CN" altLang="en-US" sz="2400" b="1" dirty="0"/>
              <a:t> 注意点：</a:t>
            </a:r>
            <a:endParaRPr lang="en-US" altLang="zh-CN" sz="2400" b="1" dirty="0"/>
          </a:p>
          <a:p>
            <a:pPr eaLnBrk="1" hangingPunct="1">
              <a:spcBef>
                <a:spcPts val="1200"/>
              </a:spcBef>
              <a:buFont typeface="Wingdings" pitchFamily="2" charset="2"/>
              <a:buChar char="Ø"/>
            </a:pPr>
            <a:r>
              <a:rPr lang="zh-CN" altLang="en-US" sz="2400" b="1" dirty="0"/>
              <a:t>仅需要一个电源</a:t>
            </a:r>
            <a:endParaRPr lang="en-US" altLang="zh-CN" sz="2400" b="1" dirty="0"/>
          </a:p>
          <a:p>
            <a:pPr eaLnBrk="1" hangingPunct="1">
              <a:spcBef>
                <a:spcPts val="1200"/>
              </a:spcBef>
              <a:buFont typeface="Wingdings" pitchFamily="2" charset="2"/>
              <a:buChar char="Ø"/>
            </a:pPr>
            <a:r>
              <a:rPr lang="zh-CN" altLang="en-US" sz="2400" b="1" dirty="0">
                <a:latin typeface="Times New Roman" pitchFamily="18" charset="0"/>
                <a:cs typeface="Times New Roman" pitchFamily="18" charset="0"/>
              </a:rPr>
              <a:t>电源利用率高</a:t>
            </a:r>
            <a:endParaRPr lang="en-US" altLang="zh-CN" sz="2400" b="1" dirty="0"/>
          </a:p>
        </p:txBody>
      </p:sp>
      <p:pic>
        <p:nvPicPr>
          <p:cNvPr id="50182" name="图片 6" descr="图6.38.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339" y="1772816"/>
            <a:ext cx="4729162"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0354722-0E85-494D-8E2A-3C4850E61CE2}" type="slidenum">
              <a:rPr lang="en-US" altLang="zh-CN" sz="1400" smtClean="0"/>
              <a:pPr>
                <a:spcBef>
                  <a:spcPct val="0"/>
                </a:spcBef>
                <a:buFontTx/>
                <a:buNone/>
              </a:pPr>
              <a:t>49</a:t>
            </a:fld>
            <a:endParaRPr lang="en-US" altLang="zh-CN" sz="1400" smtClean="0"/>
          </a:p>
        </p:txBody>
      </p:sp>
      <p:sp>
        <p:nvSpPr>
          <p:cNvPr id="115713" name="Rectangle 1"/>
          <p:cNvSpPr>
            <a:spLocks noChangeArrowheads="1"/>
          </p:cNvSpPr>
          <p:nvPr/>
        </p:nvSpPr>
        <p:spPr bwMode="auto">
          <a:xfrm>
            <a:off x="310763" y="1000923"/>
            <a:ext cx="4837302" cy="236988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spcBef>
                <a:spcPts val="1200"/>
              </a:spcBef>
              <a:defRPr/>
            </a:pPr>
            <a:r>
              <a:rPr lang="en-US" altLang="zh-CN" sz="2800" b="1" dirty="0">
                <a:latin typeface="+mn-ea"/>
                <a:ea typeface="+mn-ea"/>
                <a:cs typeface="Times New Roman" pitchFamily="18" charset="0"/>
              </a:rPr>
              <a:t>3.</a:t>
            </a:r>
            <a:r>
              <a:rPr lang="zh-CN" altLang="en-US" sz="2800" b="1" dirty="0">
                <a:latin typeface="+mn-ea"/>
                <a:ea typeface="+mn-ea"/>
                <a:cs typeface="Times New Roman" pitchFamily="18" charset="0"/>
              </a:rPr>
              <a:t> 专用集成芯片简介</a:t>
            </a:r>
            <a:endParaRPr lang="en-US" altLang="zh-CN" sz="2800" b="1" dirty="0">
              <a:latin typeface="+mn-ea"/>
              <a:ea typeface="+mn-ea"/>
              <a:cs typeface="Times New Roman" pitchFamily="18" charset="0"/>
            </a:endParaRPr>
          </a:p>
          <a:p>
            <a:pPr>
              <a:spcBef>
                <a:spcPts val="1200"/>
              </a:spcBef>
              <a:defRPr/>
            </a:pP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1</a:t>
            </a:r>
            <a:r>
              <a:rPr lang="zh-CN" altLang="en-US" sz="2800" b="1" dirty="0">
                <a:latin typeface="+mn-ea"/>
                <a:ea typeface="+mn-ea"/>
                <a:cs typeface="Times New Roman" pitchFamily="18" charset="0"/>
              </a:rPr>
              <a:t>）</a:t>
            </a:r>
            <a:r>
              <a:rPr lang="en-US" altLang="zh-CN" sz="2800" b="1" dirty="0">
                <a:latin typeface="+mn-ea"/>
                <a:ea typeface="+mn-ea"/>
                <a:cs typeface="Times New Roman" pitchFamily="18" charset="0"/>
              </a:rPr>
              <a:t>CH250</a:t>
            </a:r>
          </a:p>
          <a:p>
            <a:pPr indent="255588">
              <a:spcBef>
                <a:spcPts val="1200"/>
              </a:spcBef>
              <a:defRPr/>
            </a:pPr>
            <a:r>
              <a:rPr lang="en-US" altLang="zh-CN" b="1" dirty="0">
                <a:latin typeface="+mn-ea"/>
                <a:ea typeface="+mn-ea"/>
                <a:cs typeface="Times New Roman" pitchFamily="18" charset="0"/>
              </a:rPr>
              <a:t>   </a:t>
            </a:r>
            <a:r>
              <a:rPr lang="zh-CN" altLang="en-US" b="1" dirty="0">
                <a:latin typeface="+mn-ea"/>
                <a:ea typeface="+mn-ea"/>
                <a:cs typeface="Times New Roman" pitchFamily="18" charset="0"/>
              </a:rPr>
              <a:t>通过</a:t>
            </a:r>
            <a:r>
              <a:rPr lang="en-US" altLang="zh-CN" b="1" dirty="0">
                <a:latin typeface="+mn-ea"/>
                <a:ea typeface="+mn-ea"/>
                <a:cs typeface="Times New Roman" pitchFamily="18" charset="0"/>
              </a:rPr>
              <a:t>1</a:t>
            </a:r>
            <a:r>
              <a:rPr lang="zh-CN" altLang="en-US" b="1" dirty="0">
                <a:latin typeface="+mn-ea"/>
                <a:ea typeface="+mn-ea"/>
                <a:cs typeface="Times New Roman" pitchFamily="18" charset="0"/>
              </a:rPr>
              <a:t>、</a:t>
            </a:r>
            <a:r>
              <a:rPr lang="en-US" altLang="zh-CN" b="1" dirty="0">
                <a:latin typeface="+mn-ea"/>
                <a:ea typeface="+mn-ea"/>
                <a:cs typeface="Times New Roman" pitchFamily="18" charset="0"/>
              </a:rPr>
              <a:t>2</a:t>
            </a:r>
            <a:r>
              <a:rPr lang="zh-CN" altLang="en-US" b="1" dirty="0">
                <a:latin typeface="+mn-ea"/>
                <a:ea typeface="+mn-ea"/>
                <a:cs typeface="Times New Roman" pitchFamily="18" charset="0"/>
              </a:rPr>
              <a:t>、</a:t>
            </a:r>
            <a:r>
              <a:rPr lang="en-US" altLang="zh-CN" b="1" dirty="0">
                <a:latin typeface="+mn-ea"/>
                <a:ea typeface="+mn-ea"/>
                <a:cs typeface="Times New Roman" pitchFamily="18" charset="0"/>
              </a:rPr>
              <a:t>14</a:t>
            </a:r>
            <a:r>
              <a:rPr lang="zh-CN" altLang="en-US" b="1" dirty="0">
                <a:latin typeface="+mn-ea"/>
                <a:ea typeface="+mn-ea"/>
                <a:cs typeface="Times New Roman" pitchFamily="18" charset="0"/>
              </a:rPr>
              <a:t>、</a:t>
            </a:r>
            <a:r>
              <a:rPr lang="en-US" altLang="zh-CN" b="1" dirty="0">
                <a:latin typeface="+mn-ea"/>
                <a:ea typeface="+mn-ea"/>
                <a:cs typeface="Times New Roman" pitchFamily="18" charset="0"/>
              </a:rPr>
              <a:t>15</a:t>
            </a:r>
            <a:r>
              <a:rPr lang="zh-CN" altLang="en-US" b="1" dirty="0">
                <a:latin typeface="+mn-ea"/>
                <a:ea typeface="+mn-ea"/>
                <a:cs typeface="Times New Roman" pitchFamily="18" charset="0"/>
              </a:rPr>
              <a:t>脚的电平高低设置可以完成对三相步进电动机方向</a:t>
            </a:r>
            <a:r>
              <a:rPr lang="zh-CN" altLang="en-US" b="1" dirty="0" smtClean="0">
                <a:latin typeface="+mn-ea"/>
                <a:ea typeface="+mn-ea"/>
                <a:cs typeface="Times New Roman" pitchFamily="18" charset="0"/>
              </a:rPr>
              <a:t>与双</a:t>
            </a:r>
            <a:r>
              <a:rPr lang="zh-CN" altLang="en-US" b="1" dirty="0">
                <a:latin typeface="+mn-ea"/>
                <a:ea typeface="+mn-ea"/>
                <a:cs typeface="Times New Roman" pitchFamily="18" charset="0"/>
              </a:rPr>
              <a:t>三拍、单双六</a:t>
            </a:r>
            <a:r>
              <a:rPr lang="zh-CN" altLang="en-US" b="1" dirty="0" smtClean="0">
                <a:latin typeface="+mn-ea"/>
                <a:ea typeface="+mn-ea"/>
                <a:cs typeface="Times New Roman" pitchFamily="18" charset="0"/>
              </a:rPr>
              <a:t>拍控制</a:t>
            </a:r>
            <a:r>
              <a:rPr lang="zh-CN" altLang="en-US" b="1" dirty="0">
                <a:latin typeface="+mn-ea"/>
                <a:ea typeface="+mn-ea"/>
                <a:cs typeface="Times New Roman" pitchFamily="18" charset="0"/>
              </a:rPr>
              <a:t>。</a:t>
            </a:r>
            <a:endParaRPr lang="zh-CN" altLang="en-US" dirty="0">
              <a:latin typeface="+mn-ea"/>
              <a:ea typeface="+mn-ea"/>
            </a:endParaRPr>
          </a:p>
        </p:txBody>
      </p:sp>
      <p:pic>
        <p:nvPicPr>
          <p:cNvPr id="51204" name="图片 4" descr="图6.39.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3793" y="4050216"/>
            <a:ext cx="8689975" cy="242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4"/>
          <a:stretch>
            <a:fillRect/>
          </a:stretch>
        </p:blipFill>
        <p:spPr>
          <a:xfrm>
            <a:off x="5499032" y="1290359"/>
            <a:ext cx="3306646" cy="2210649"/>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76E649A-4AC3-4BAC-847A-5FD34BDA38BE}" type="slidenum">
              <a:rPr lang="en-US" altLang="zh-CN" sz="1400" smtClean="0"/>
              <a:pPr>
                <a:spcBef>
                  <a:spcPct val="0"/>
                </a:spcBef>
                <a:buFontTx/>
                <a:buNone/>
              </a:pPr>
              <a:t>5</a:t>
            </a:fld>
            <a:endParaRPr lang="en-US" altLang="zh-CN" sz="1400" smtClean="0"/>
          </a:p>
        </p:txBody>
      </p:sp>
      <p:sp>
        <p:nvSpPr>
          <p:cNvPr id="3" name="Rectangle 3"/>
          <p:cNvSpPr txBox="1">
            <a:spLocks noChangeArrowheads="1"/>
          </p:cNvSpPr>
          <p:nvPr/>
        </p:nvSpPr>
        <p:spPr>
          <a:xfrm>
            <a:off x="381000" y="857250"/>
            <a:ext cx="8439150" cy="5380038"/>
          </a:xfrm>
          <a:prstGeom prst="rect">
            <a:avLst/>
          </a:prstGeom>
        </p:spPr>
        <p:txBody>
          <a:bodyPr/>
          <a:lstStyle/>
          <a:p>
            <a:pPr marL="342900" indent="-342900" eaLnBrk="1">
              <a:spcBef>
                <a:spcPts val="1200"/>
              </a:spcBef>
              <a:defRPr/>
            </a:pPr>
            <a:r>
              <a:rPr lang="en-US" altLang="zh-CN" b="1" kern="0" dirty="0">
                <a:latin typeface="+mn-lt"/>
                <a:ea typeface="+mn-ea"/>
              </a:rPr>
              <a:t>2.  </a:t>
            </a:r>
            <a:r>
              <a:rPr lang="zh-CN" altLang="en-US" b="1" kern="0" dirty="0">
                <a:latin typeface="+mn-lt"/>
                <a:ea typeface="+mn-ea"/>
              </a:rPr>
              <a:t>通电方式</a:t>
            </a:r>
          </a:p>
          <a:p>
            <a:pPr marL="342900" indent="-342900" algn="just" eaLnBrk="1">
              <a:spcBef>
                <a:spcPts val="1200"/>
              </a:spcBef>
              <a:defRPr/>
            </a:pPr>
            <a:r>
              <a:rPr lang="zh-CN" altLang="en-US" b="1" kern="0" dirty="0">
                <a:latin typeface="Times New Roman" pitchFamily="18" charset="0"/>
                <a:ea typeface="+mn-ea"/>
              </a:rPr>
              <a:t>“拍”：定子控制绕组每改变一次通电方式，称为一拍。</a:t>
            </a:r>
            <a:endParaRPr lang="zh-CN" altLang="en-US" b="1" kern="0" dirty="0">
              <a:latin typeface="+mn-lt"/>
              <a:ea typeface="+mn-ea"/>
            </a:endParaRPr>
          </a:p>
          <a:p>
            <a:pPr marL="342900" indent="-342900" algn="just" eaLnBrk="1">
              <a:spcBef>
                <a:spcPts val="1200"/>
              </a:spcBef>
              <a:defRPr/>
            </a:pPr>
            <a:r>
              <a:rPr lang="zh-CN" altLang="en-US" b="1" kern="0" dirty="0">
                <a:latin typeface="Times New Roman" pitchFamily="18" charset="0"/>
                <a:ea typeface="+mn-ea"/>
              </a:rPr>
              <a:t>“单、双”：如果每次只有一相控制绕组通电，则称为“单”，“双”则有两个控制绕组通电。</a:t>
            </a:r>
            <a:endParaRPr lang="zh-CN" altLang="en-US" b="1" kern="0" dirty="0">
              <a:latin typeface="+mn-lt"/>
              <a:ea typeface="+mn-ea"/>
            </a:endParaRPr>
          </a:p>
          <a:p>
            <a:pPr marL="342900" indent="-342900" algn="just" eaLnBrk="1">
              <a:spcBef>
                <a:spcPts val="1200"/>
              </a:spcBef>
              <a:defRPr/>
            </a:pPr>
            <a:r>
              <a:rPr lang="zh-CN" altLang="en-US" b="1" kern="0" dirty="0">
                <a:latin typeface="Times New Roman" pitchFamily="18" charset="0"/>
                <a:ea typeface="+mn-ea"/>
              </a:rPr>
              <a:t>“几拍”：经过几次切换控制绕组的通电状态为一个循环。</a:t>
            </a:r>
            <a:endParaRPr lang="zh-CN" altLang="en-US" b="1" kern="0" dirty="0">
              <a:latin typeface="+mn-lt"/>
              <a:ea typeface="+mn-ea"/>
            </a:endParaRPr>
          </a:p>
          <a:p>
            <a:pPr marL="342900" indent="-342900" algn="just" eaLnBrk="1">
              <a:spcBef>
                <a:spcPts val="1200"/>
              </a:spcBef>
              <a:defRPr/>
            </a:pPr>
            <a:r>
              <a:rPr lang="zh-CN" altLang="en-US" b="1" kern="0" dirty="0">
                <a:latin typeface="Times New Roman" pitchFamily="18" charset="0"/>
                <a:ea typeface="+mn-ea"/>
              </a:rPr>
              <a:t>“三相单三拍”：三相绕组，每次只有一相绕组通电，经过三次切换控制绕组的通电状态为一个循环。</a:t>
            </a:r>
            <a:endParaRPr lang="zh-CN" altLang="en-US" b="1" kern="0" dirty="0">
              <a:latin typeface="+mn-lt"/>
              <a:ea typeface="+mn-ea"/>
            </a:endParaRPr>
          </a:p>
          <a:p>
            <a:pPr marL="342900" indent="-342900" algn="just" eaLnBrk="1">
              <a:spcBef>
                <a:spcPts val="1200"/>
              </a:spcBef>
              <a:defRPr/>
            </a:pPr>
            <a:r>
              <a:rPr lang="zh-CN" altLang="en-US" b="1" kern="0" dirty="0">
                <a:latin typeface="Times New Roman" pitchFamily="18" charset="0"/>
                <a:ea typeface="+mn-ea"/>
              </a:rPr>
              <a:t>“三相单、双六拍”：三相绕组，单、双通电方式交替进行，经过六次切换控制绕组的通电状态为一个循环。</a:t>
            </a:r>
            <a:endParaRPr lang="zh-CN" altLang="en-US" b="1" kern="0" dirty="0">
              <a:latin typeface="+mn-lt"/>
              <a:ea typeface="+mn-ea"/>
            </a:endParaRPr>
          </a:p>
          <a:p>
            <a:pPr marL="342900" indent="-342900" eaLnBrk="1">
              <a:spcBef>
                <a:spcPts val="1200"/>
              </a:spcBef>
              <a:defRPr/>
            </a:pPr>
            <a:r>
              <a:rPr lang="zh-CN" altLang="en-US" b="1" kern="0" dirty="0" smtClean="0">
                <a:latin typeface="Times New Roman" pitchFamily="18" charset="0"/>
                <a:ea typeface="+mn-ea"/>
              </a:rPr>
              <a:t>“</a:t>
            </a:r>
            <a:r>
              <a:rPr lang="zh-CN" altLang="en-US" b="1" kern="0" dirty="0">
                <a:latin typeface="Times New Roman" pitchFamily="18" charset="0"/>
                <a:ea typeface="+mn-ea"/>
              </a:rPr>
              <a:t>三相双三拍”：由于单相工作容易产生失步现象，所以很少使用，经常使用的是双三拍的通电方式。</a:t>
            </a:r>
            <a:r>
              <a:rPr lang="zh-CN" altLang="en-US" b="1" kern="0" dirty="0">
                <a:latin typeface="+mn-lt"/>
                <a:ea typeface="+mn-ea"/>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图片 4" descr="图6.40.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1560" y="2384128"/>
            <a:ext cx="6768752" cy="4214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AF462F9-BF92-4B64-B19E-E37467B50882}" type="slidenum">
              <a:rPr lang="en-US" altLang="zh-CN" sz="1400" smtClean="0"/>
              <a:pPr>
                <a:spcBef>
                  <a:spcPct val="0"/>
                </a:spcBef>
                <a:buFontTx/>
                <a:buNone/>
              </a:pPr>
              <a:t>50</a:t>
            </a:fld>
            <a:endParaRPr lang="en-US" altLang="zh-CN" sz="1400" smtClean="0"/>
          </a:p>
        </p:txBody>
      </p:sp>
      <p:sp>
        <p:nvSpPr>
          <p:cNvPr id="4" name="Rectangle 1"/>
          <p:cNvSpPr>
            <a:spLocks noChangeArrowheads="1"/>
          </p:cNvSpPr>
          <p:nvPr/>
        </p:nvSpPr>
        <p:spPr bwMode="auto">
          <a:xfrm>
            <a:off x="395536" y="836712"/>
            <a:ext cx="8496944" cy="1538288"/>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spcBef>
                <a:spcPts val="1200"/>
              </a:spcBef>
              <a:defRPr/>
            </a:pPr>
            <a:r>
              <a:rPr lang="en-US" altLang="zh-CN" sz="2800" b="1" dirty="0">
                <a:latin typeface="+mn-ea"/>
                <a:ea typeface="+mn-ea"/>
                <a:cs typeface="Times New Roman" pitchFamily="18" charset="0"/>
              </a:rPr>
              <a:t>(</a:t>
            </a:r>
            <a:r>
              <a:rPr lang="en-US" altLang="zh-CN" sz="2800" b="1" dirty="0" smtClean="0">
                <a:latin typeface="+mn-ea"/>
                <a:ea typeface="+mn-ea"/>
                <a:cs typeface="Times New Roman" pitchFamily="18" charset="0"/>
              </a:rPr>
              <a:t>2) </a:t>
            </a:r>
            <a:r>
              <a:rPr lang="en-US" altLang="zh-CN" sz="2800" b="1" dirty="0" err="1" smtClean="0">
                <a:latin typeface="+mn-ea"/>
                <a:ea typeface="+mn-ea"/>
                <a:cs typeface="Times New Roman" pitchFamily="18" charset="0"/>
              </a:rPr>
              <a:t>L297</a:t>
            </a:r>
            <a:endParaRPr lang="en-US" altLang="zh-CN" sz="2800" b="1" dirty="0">
              <a:latin typeface="+mn-ea"/>
              <a:ea typeface="+mn-ea"/>
              <a:cs typeface="Times New Roman" pitchFamily="18" charset="0"/>
            </a:endParaRPr>
          </a:p>
          <a:p>
            <a:pPr indent="255588">
              <a:spcBef>
                <a:spcPts val="1200"/>
              </a:spcBef>
              <a:defRPr/>
            </a:pPr>
            <a:r>
              <a:rPr lang="zh-CN" altLang="en-US" sz="2800" b="1" dirty="0">
                <a:latin typeface="+mn-ea"/>
                <a:ea typeface="+mn-ea"/>
                <a:cs typeface="Times New Roman" pitchFamily="18" charset="0"/>
              </a:rPr>
              <a:t>  两相或四相步进电机控制器，实现脉冲分配、斩波放大，可与</a:t>
            </a:r>
            <a:r>
              <a:rPr lang="en-US" altLang="zh-CN" sz="2800" b="1" dirty="0">
                <a:latin typeface="+mn-ea"/>
                <a:ea typeface="+mn-ea"/>
                <a:cs typeface="Times New Roman" pitchFamily="18" charset="0"/>
              </a:rPr>
              <a:t>L298N</a:t>
            </a:r>
            <a:r>
              <a:rPr lang="zh-CN" altLang="en-US" sz="2800" b="1" dirty="0">
                <a:latin typeface="+mn-ea"/>
                <a:ea typeface="+mn-ea"/>
                <a:cs typeface="Times New Roman" pitchFamily="18" charset="0"/>
              </a:rPr>
              <a:t>配合实现功率驱动。</a:t>
            </a:r>
            <a:endParaRPr lang="zh-CN" altLang="en-US" sz="2800" dirty="0">
              <a:latin typeface="+mn-ea"/>
              <a:ea typeface="+mn-ea"/>
            </a:endParaRPr>
          </a:p>
        </p:txBody>
      </p:sp>
      <p:sp>
        <p:nvSpPr>
          <p:cNvPr id="2" name="文本框 1"/>
          <p:cNvSpPr txBox="1"/>
          <p:nvPr/>
        </p:nvSpPr>
        <p:spPr>
          <a:xfrm>
            <a:off x="4204340" y="3190989"/>
            <a:ext cx="864096" cy="276999"/>
          </a:xfrm>
          <a:prstGeom prst="rect">
            <a:avLst/>
          </a:prstGeom>
          <a:solidFill>
            <a:schemeClr val="bg1"/>
          </a:solidFill>
        </p:spPr>
        <p:txBody>
          <a:bodyPr wrap="square" rtlCol="0">
            <a:spAutoFit/>
          </a:bodyPr>
          <a:lstStyle/>
          <a:p>
            <a:r>
              <a:rPr lang="zh-CN" altLang="en-US" sz="1200" dirty="0" smtClean="0"/>
              <a:t>输出逻辑</a:t>
            </a:r>
            <a:endParaRPr lang="zh-CN" altLang="en-US" sz="12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AF462F9-BF92-4B64-B19E-E37467B50882}" type="slidenum">
              <a:rPr lang="en-US" altLang="zh-CN" sz="1400" smtClean="0"/>
              <a:pPr>
                <a:spcBef>
                  <a:spcPct val="0"/>
                </a:spcBef>
                <a:buFontTx/>
                <a:buNone/>
              </a:pPr>
              <a:t>51</a:t>
            </a:fld>
            <a:endParaRPr lang="en-US" altLang="zh-CN" sz="1400" smtClean="0"/>
          </a:p>
        </p:txBody>
      </p:sp>
      <p:sp>
        <p:nvSpPr>
          <p:cNvPr id="4" name="Rectangle 1"/>
          <p:cNvSpPr>
            <a:spLocks noChangeArrowheads="1"/>
          </p:cNvSpPr>
          <p:nvPr/>
        </p:nvSpPr>
        <p:spPr bwMode="auto">
          <a:xfrm>
            <a:off x="827584" y="185250"/>
            <a:ext cx="2952328" cy="52322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spcBef>
                <a:spcPts val="1200"/>
              </a:spcBef>
              <a:defRPr/>
            </a:pPr>
            <a:r>
              <a:rPr lang="en-US" altLang="zh-CN" sz="2800" b="1" dirty="0" err="1" smtClean="0">
                <a:latin typeface="+mn-ea"/>
                <a:ea typeface="+mn-ea"/>
                <a:cs typeface="Times New Roman" pitchFamily="18" charset="0"/>
              </a:rPr>
              <a:t>L298N</a:t>
            </a:r>
            <a:r>
              <a:rPr lang="zh-CN" altLang="en-US" sz="2800" b="1" dirty="0" smtClean="0">
                <a:latin typeface="+mn-ea"/>
                <a:ea typeface="+mn-ea"/>
                <a:cs typeface="Times New Roman" pitchFamily="18" charset="0"/>
              </a:rPr>
              <a:t>驱动芯片</a:t>
            </a:r>
            <a:endParaRPr lang="zh-CN" altLang="en-US" sz="2800" dirty="0">
              <a:latin typeface="+mn-ea"/>
              <a:ea typeface="+mn-ea"/>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908720"/>
            <a:ext cx="2996405" cy="2576076"/>
          </a:xfrm>
          <a:prstGeom prst="rect">
            <a:avLst/>
          </a:prstGeom>
        </p:spPr>
      </p:pic>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22054" t="6306" r="14947" b="12917"/>
          <a:stretch/>
        </p:blipFill>
        <p:spPr>
          <a:xfrm>
            <a:off x="4388799" y="1052736"/>
            <a:ext cx="3096344" cy="2012623"/>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r="3800" b="15221"/>
          <a:stretch/>
        </p:blipFill>
        <p:spPr>
          <a:xfrm>
            <a:off x="1256451" y="3465859"/>
            <a:ext cx="6264696" cy="3166902"/>
          </a:xfrm>
          <a:prstGeom prst="rect">
            <a:avLst/>
          </a:prstGeom>
        </p:spPr>
      </p:pic>
      <p:sp>
        <p:nvSpPr>
          <p:cNvPr id="3" name="文本框 2"/>
          <p:cNvSpPr txBox="1"/>
          <p:nvPr/>
        </p:nvSpPr>
        <p:spPr>
          <a:xfrm>
            <a:off x="7787448" y="4695367"/>
            <a:ext cx="720080" cy="707886"/>
          </a:xfrm>
          <a:prstGeom prst="rect">
            <a:avLst/>
          </a:prstGeom>
          <a:noFill/>
        </p:spPr>
        <p:txBody>
          <a:bodyPr wrap="square" rtlCol="0">
            <a:spAutoFit/>
          </a:bodyPr>
          <a:lstStyle/>
          <a:p>
            <a:r>
              <a:rPr lang="zh-CN" altLang="en-US" sz="2000" dirty="0" smtClean="0"/>
              <a:t>内部逻辑</a:t>
            </a:r>
            <a:endParaRPr lang="zh-CN" altLang="en-US" sz="2000" dirty="0"/>
          </a:p>
        </p:txBody>
      </p:sp>
      <mc:AlternateContent xmlns:mc="http://schemas.openxmlformats.org/markup-compatibility/2006" xmlns:p14="http://schemas.microsoft.com/office/powerpoint/2010/main">
        <mc:Choice Requires="p14">
          <p:contentPart p14:bwMode="auto" r:id="rId5">
            <p14:nvContentPartPr>
              <p14:cNvPr id="7" name="墨迹 6"/>
              <p14:cNvContentPartPr/>
              <p14:nvPr/>
            </p14:nvContentPartPr>
            <p14:xfrm>
              <a:off x="4273560" y="3517920"/>
              <a:ext cx="375120" cy="2870640"/>
            </p14:xfrm>
          </p:contentPart>
        </mc:Choice>
        <mc:Fallback xmlns="">
          <p:pic>
            <p:nvPicPr>
              <p:cNvPr id="7" name="墨迹 6"/>
              <p:cNvPicPr/>
              <p:nvPr/>
            </p:nvPicPr>
            <p:blipFill>
              <a:blip r:embed="rId6"/>
              <a:stretch>
                <a:fillRect/>
              </a:stretch>
            </p:blipFill>
            <p:spPr>
              <a:xfrm>
                <a:off x="4264200" y="3508560"/>
                <a:ext cx="393840" cy="2889360"/>
              </a:xfrm>
              <a:prstGeom prst="rect">
                <a:avLst/>
              </a:prstGeom>
            </p:spPr>
          </p:pic>
        </mc:Fallback>
      </mc:AlternateContent>
    </p:spTree>
    <p:extLst>
      <p:ext uri="{BB962C8B-B14F-4D97-AF65-F5344CB8AC3E}">
        <p14:creationId xmlns:p14="http://schemas.microsoft.com/office/powerpoint/2010/main" val="38012254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90E6BE5A-0D1B-48C5-81D5-DB048F16D82A}" type="slidenum">
              <a:rPr lang="en-US" altLang="zh-CN" sz="1400" smtClean="0"/>
              <a:pPr>
                <a:spcBef>
                  <a:spcPct val="0"/>
                </a:spcBef>
                <a:buFontTx/>
                <a:buNone/>
              </a:pPr>
              <a:t>52</a:t>
            </a:fld>
            <a:endParaRPr lang="en-US" altLang="zh-CN" sz="1400" smtClean="0"/>
          </a:p>
        </p:txBody>
      </p:sp>
      <p:sp>
        <p:nvSpPr>
          <p:cNvPr id="4" name="Rectangle 1"/>
          <p:cNvSpPr>
            <a:spLocks noChangeArrowheads="1"/>
          </p:cNvSpPr>
          <p:nvPr/>
        </p:nvSpPr>
        <p:spPr bwMode="auto">
          <a:xfrm>
            <a:off x="285750" y="857146"/>
            <a:ext cx="8750746" cy="1631216"/>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a:defRPr/>
            </a:pPr>
            <a:r>
              <a:rPr lang="en-US" altLang="zh-CN" sz="2800" b="1" dirty="0" smtClean="0">
                <a:latin typeface="+mn-ea"/>
                <a:ea typeface="+mn-ea"/>
                <a:cs typeface="Times New Roman" pitchFamily="18" charset="0"/>
              </a:rPr>
              <a:t>(3) </a:t>
            </a:r>
            <a:r>
              <a:rPr lang="en-US" altLang="zh-CN" sz="2800" b="1" dirty="0" err="1" smtClean="0">
                <a:latin typeface="+mn-ea"/>
                <a:ea typeface="+mn-ea"/>
                <a:cs typeface="Times New Roman" pitchFamily="18" charset="0"/>
              </a:rPr>
              <a:t>L6217A</a:t>
            </a:r>
            <a:endParaRPr lang="en-US" altLang="zh-CN" sz="2800" b="1" dirty="0">
              <a:latin typeface="+mn-ea"/>
              <a:ea typeface="+mn-ea"/>
              <a:cs typeface="Times New Roman" pitchFamily="18" charset="0"/>
            </a:endParaRPr>
          </a:p>
          <a:p>
            <a:pPr indent="255588">
              <a:defRPr/>
            </a:pPr>
            <a:r>
              <a:rPr lang="en-US" altLang="zh-CN" b="1" dirty="0" smtClean="0">
                <a:latin typeface="+mn-ea"/>
                <a:ea typeface="+mn-ea"/>
                <a:cs typeface="Times New Roman" pitchFamily="18" charset="0"/>
              </a:rPr>
              <a:t>  7</a:t>
            </a:r>
            <a:r>
              <a:rPr lang="zh-CN" altLang="en-US" b="1" dirty="0">
                <a:latin typeface="+mn-ea"/>
                <a:ea typeface="+mn-ea"/>
                <a:cs typeface="Times New Roman" pitchFamily="18" charset="0"/>
              </a:rPr>
              <a:t>位</a:t>
            </a:r>
            <a:r>
              <a:rPr lang="en-US" altLang="zh-CN" b="1" dirty="0" smtClean="0">
                <a:latin typeface="+mn-ea"/>
                <a:ea typeface="+mn-ea"/>
                <a:cs typeface="Times New Roman" pitchFamily="18" charset="0"/>
              </a:rPr>
              <a:t>D</a:t>
            </a:r>
            <a:r>
              <a:rPr lang="en-US" altLang="zh-CN" b="1" dirty="0">
                <a:latin typeface="+mn-ea"/>
                <a:ea typeface="+mn-ea"/>
                <a:cs typeface="Times New Roman" pitchFamily="18" charset="0"/>
              </a:rPr>
              <a:t>/</a:t>
            </a:r>
            <a:r>
              <a:rPr lang="en-US" altLang="zh-CN" b="1" dirty="0" smtClean="0">
                <a:latin typeface="+mn-ea"/>
                <a:ea typeface="+mn-ea"/>
                <a:cs typeface="Times New Roman" pitchFamily="18" charset="0"/>
              </a:rPr>
              <a:t>A</a:t>
            </a:r>
            <a:r>
              <a:rPr lang="zh-CN" altLang="en-US" b="1" dirty="0">
                <a:latin typeface="+mn-ea"/>
                <a:ea typeface="+mn-ea"/>
                <a:cs typeface="Times New Roman" pitchFamily="18" charset="0"/>
              </a:rPr>
              <a:t>电流指令，</a:t>
            </a:r>
            <a:r>
              <a:rPr lang="en-US" altLang="zh-CN" b="1" dirty="0">
                <a:latin typeface="+mn-ea"/>
                <a:ea typeface="+mn-ea"/>
                <a:cs typeface="Times New Roman" pitchFamily="18" charset="0"/>
              </a:rPr>
              <a:t>PH</a:t>
            </a:r>
            <a:r>
              <a:rPr lang="zh-CN" altLang="en-US" b="1" dirty="0">
                <a:latin typeface="+mn-ea"/>
                <a:ea typeface="+mn-ea"/>
                <a:cs typeface="Times New Roman" pitchFamily="18" charset="0"/>
              </a:rPr>
              <a:t>电流方向，斩波放大，</a:t>
            </a:r>
            <a:r>
              <a:rPr lang="en-US" altLang="zh-CN" b="1" dirty="0">
                <a:latin typeface="+mn-ea"/>
                <a:ea typeface="+mn-ea"/>
                <a:cs typeface="Times New Roman" pitchFamily="18" charset="0"/>
              </a:rPr>
              <a:t>PTA</a:t>
            </a:r>
            <a:r>
              <a:rPr lang="zh-CN" altLang="en-US" b="1" dirty="0">
                <a:latin typeface="+mn-ea"/>
                <a:ea typeface="+mn-ea"/>
                <a:cs typeface="Times New Roman" pitchFamily="18" charset="0"/>
              </a:rPr>
              <a:t>、</a:t>
            </a:r>
            <a:r>
              <a:rPr lang="en-US" altLang="zh-CN" b="1" dirty="0">
                <a:latin typeface="+mn-ea"/>
                <a:ea typeface="+mn-ea"/>
                <a:cs typeface="Times New Roman" pitchFamily="18" charset="0"/>
              </a:rPr>
              <a:t>PTB</a:t>
            </a:r>
            <a:r>
              <a:rPr lang="zh-CN" altLang="en-US" b="1" dirty="0">
                <a:latin typeface="+mn-ea"/>
                <a:ea typeface="+mn-ea"/>
                <a:cs typeface="Times New Roman" pitchFamily="18" charset="0"/>
              </a:rPr>
              <a:t>外接</a:t>
            </a:r>
            <a:r>
              <a:rPr lang="en-US" altLang="zh-CN" b="1" dirty="0">
                <a:latin typeface="+mn-ea"/>
                <a:ea typeface="+mn-ea"/>
                <a:cs typeface="Times New Roman" pitchFamily="18" charset="0"/>
              </a:rPr>
              <a:t>RC</a:t>
            </a:r>
            <a:r>
              <a:rPr lang="zh-CN" altLang="en-US" b="1" dirty="0">
                <a:latin typeface="+mn-ea"/>
                <a:ea typeface="+mn-ea"/>
                <a:cs typeface="Times New Roman" pitchFamily="18" charset="0"/>
              </a:rPr>
              <a:t>决定关断时间。两相细分电流放大电路，可外接大功率</a:t>
            </a:r>
            <a:r>
              <a:rPr lang="en-US" altLang="zh-CN" b="1" dirty="0">
                <a:latin typeface="+mn-ea"/>
                <a:ea typeface="+mn-ea"/>
                <a:cs typeface="Times New Roman" pitchFamily="18" charset="0"/>
              </a:rPr>
              <a:t>H</a:t>
            </a:r>
            <a:r>
              <a:rPr lang="zh-CN" altLang="en-US" b="1" dirty="0">
                <a:latin typeface="+mn-ea"/>
                <a:ea typeface="+mn-ea"/>
                <a:cs typeface="Times New Roman" pitchFamily="18" charset="0"/>
              </a:rPr>
              <a:t>桥加大输出功率。</a:t>
            </a:r>
            <a:endParaRPr lang="zh-CN" altLang="en-US" dirty="0">
              <a:latin typeface="+mn-ea"/>
              <a:ea typeface="+mn-ea"/>
            </a:endParaRPr>
          </a:p>
        </p:txBody>
      </p:sp>
      <p:grpSp>
        <p:nvGrpSpPr>
          <p:cNvPr id="3" name="组合 2"/>
          <p:cNvGrpSpPr/>
          <p:nvPr/>
        </p:nvGrpSpPr>
        <p:grpSpPr>
          <a:xfrm>
            <a:off x="827584" y="2488362"/>
            <a:ext cx="7026547" cy="4176156"/>
            <a:chOff x="827584" y="2488362"/>
            <a:chExt cx="7026547" cy="4176156"/>
          </a:xfrm>
        </p:grpSpPr>
        <p:pic>
          <p:nvPicPr>
            <p:cNvPr id="53250" name="图片 6" descr="图6.4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584" y="2488362"/>
              <a:ext cx="7026547" cy="417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450462" y="3193927"/>
              <a:ext cx="1908000"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椭圆 4"/>
          <p:cNvSpPr/>
          <p:nvPr/>
        </p:nvSpPr>
        <p:spPr>
          <a:xfrm>
            <a:off x="6358462" y="5589240"/>
            <a:ext cx="517794" cy="216024"/>
          </a:xfrm>
          <a:prstGeom prst="ellipse">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p:cNvCxnSpPr/>
          <p:nvPr/>
        </p:nvCxnSpPr>
        <p:spPr>
          <a:xfrm flipH="1">
            <a:off x="6358462" y="5805264"/>
            <a:ext cx="229762" cy="2880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008294" y="6105165"/>
            <a:ext cx="877834" cy="280119"/>
          </a:xfrm>
          <a:prstGeom prst="rect">
            <a:avLst/>
          </a:prstGeom>
          <a:noFill/>
        </p:spPr>
        <p:txBody>
          <a:bodyPr wrap="square" rtlCol="0">
            <a:spAutoFit/>
          </a:bodyPr>
          <a:lstStyle/>
          <a:p>
            <a:r>
              <a:rPr lang="zh-CN" altLang="en-US" sz="1200" dirty="0" smtClean="0"/>
              <a:t>电流采样</a:t>
            </a:r>
            <a:endParaRPr lang="zh-CN" altLang="en-US" sz="1200"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6FAD7F8F-1308-4DAD-970C-AF38276186D4}" type="slidenum">
              <a:rPr lang="en-US" altLang="zh-CN" sz="1400" smtClean="0"/>
              <a:pPr>
                <a:spcBef>
                  <a:spcPct val="0"/>
                </a:spcBef>
                <a:buFontTx/>
                <a:buNone/>
              </a:pPr>
              <a:t>53</a:t>
            </a:fld>
            <a:endParaRPr lang="en-US" altLang="zh-CN" sz="1400" smtClean="0"/>
          </a:p>
        </p:txBody>
      </p:sp>
      <p:sp>
        <p:nvSpPr>
          <p:cNvPr id="118785" name="Rectangle 1"/>
          <p:cNvSpPr>
            <a:spLocks noChangeArrowheads="1"/>
          </p:cNvSpPr>
          <p:nvPr/>
        </p:nvSpPr>
        <p:spPr bwMode="auto">
          <a:xfrm>
            <a:off x="250825" y="1655485"/>
            <a:ext cx="8642350" cy="4555093"/>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6700" eaLnBrk="1" hangingPunct="1">
              <a:spcBef>
                <a:spcPts val="1200"/>
              </a:spcBef>
              <a:defRPr/>
            </a:pPr>
            <a:r>
              <a:rPr lang="zh-CN" altLang="en-US" sz="2600" b="1" dirty="0" smtClean="0">
                <a:latin typeface="宋体" pitchFamily="2" charset="-122"/>
              </a:rPr>
              <a:t>  利用</a:t>
            </a:r>
            <a:r>
              <a:rPr lang="zh-CN" altLang="en-US" sz="2600" b="1" dirty="0">
                <a:latin typeface="宋体" pitchFamily="2" charset="-122"/>
              </a:rPr>
              <a:t>微处理器对步进电动机进行</a:t>
            </a:r>
            <a:r>
              <a:rPr lang="zh-CN" altLang="en-US" sz="2600" b="1" dirty="0" smtClean="0">
                <a:latin typeface="宋体" pitchFamily="2" charset="-122"/>
              </a:rPr>
              <a:t>控制广泛应用</a:t>
            </a:r>
            <a:r>
              <a:rPr lang="zh-CN" altLang="en-US" sz="2600" b="1" dirty="0">
                <a:latin typeface="宋体" pitchFamily="2" charset="-122"/>
              </a:rPr>
              <a:t>。对步进电动机进行定位控制，有开环控制和闭环控制两类。</a:t>
            </a:r>
            <a:endParaRPr lang="en-US" altLang="zh-CN" sz="2600" b="1" dirty="0">
              <a:latin typeface="宋体" pitchFamily="2" charset="-122"/>
            </a:endParaRPr>
          </a:p>
          <a:p>
            <a:pPr indent="266700" eaLnBrk="1" hangingPunct="1">
              <a:spcBef>
                <a:spcPts val="1200"/>
              </a:spcBef>
              <a:defRPr/>
            </a:pPr>
            <a:r>
              <a:rPr lang="en-US" altLang="zh-CN" sz="2600" b="1" dirty="0">
                <a:latin typeface="宋体" pitchFamily="2" charset="-122"/>
              </a:rPr>
              <a:t>  </a:t>
            </a:r>
            <a:r>
              <a:rPr lang="zh-CN" altLang="en-US" sz="2600" b="1" dirty="0">
                <a:latin typeface="宋体" pitchFamily="2" charset="-122"/>
              </a:rPr>
              <a:t>开环控制的特点是结构简单，但要注意不要失步，在系统中应该增加零位置传感器用以校准，补偿可能失步产生的误差。</a:t>
            </a:r>
            <a:endParaRPr lang="en-US" altLang="zh-CN" sz="2600" b="1" dirty="0">
              <a:latin typeface="宋体" pitchFamily="2" charset="-122"/>
            </a:endParaRPr>
          </a:p>
          <a:p>
            <a:pPr indent="266700" eaLnBrk="1" hangingPunct="1">
              <a:spcBef>
                <a:spcPts val="1200"/>
              </a:spcBef>
              <a:defRPr/>
            </a:pPr>
            <a:r>
              <a:rPr lang="en-US" altLang="zh-CN" sz="2600" b="1" dirty="0">
                <a:latin typeface="宋体" pitchFamily="2" charset="-122"/>
              </a:rPr>
              <a:t>  </a:t>
            </a:r>
            <a:r>
              <a:rPr lang="zh-CN" altLang="en-US" sz="2600" b="1" dirty="0">
                <a:latin typeface="宋体" pitchFamily="2" charset="-122"/>
              </a:rPr>
              <a:t>闭环控制精度高，价格</a:t>
            </a:r>
            <a:r>
              <a:rPr lang="zh-CN" altLang="en-US" sz="2600" b="1" dirty="0" smtClean="0">
                <a:latin typeface="宋体" pitchFamily="2" charset="-122"/>
              </a:rPr>
              <a:t>较高，</a:t>
            </a:r>
            <a:r>
              <a:rPr lang="zh-CN" altLang="en-US" sz="2600" b="1" dirty="0">
                <a:latin typeface="宋体" pitchFamily="2" charset="-122"/>
              </a:rPr>
              <a:t>一般步进电动机常用于开环控制场合。</a:t>
            </a:r>
            <a:endParaRPr lang="en-US" altLang="zh-CN" sz="2600" b="1" dirty="0">
              <a:latin typeface="宋体" pitchFamily="2" charset="-122"/>
            </a:endParaRPr>
          </a:p>
          <a:p>
            <a:pPr indent="266700" eaLnBrk="1" hangingPunct="1">
              <a:spcBef>
                <a:spcPts val="1200"/>
              </a:spcBef>
              <a:defRPr/>
            </a:pPr>
            <a:r>
              <a:rPr lang="en-US" altLang="zh-CN" sz="2600" b="1" dirty="0">
                <a:latin typeface="宋体" pitchFamily="2" charset="-122"/>
              </a:rPr>
              <a:t>  </a:t>
            </a:r>
            <a:r>
              <a:rPr lang="zh-CN" altLang="zh-CN" sz="2600" b="1" dirty="0">
                <a:latin typeface="宋体" pitchFamily="2" charset="-122"/>
              </a:rPr>
              <a:t>不论是开环控制还是闭环控制，使用微处理器对步进电动机进行控制时，控制方法可分为串行控制和并行控制两类。</a:t>
            </a:r>
            <a:endParaRPr lang="zh-CN" altLang="en-US" sz="2600" b="1" dirty="0">
              <a:latin typeface="宋体" pitchFamily="2" charset="-122"/>
            </a:endParaRPr>
          </a:p>
        </p:txBody>
      </p:sp>
      <p:sp>
        <p:nvSpPr>
          <p:cNvPr id="54276" name="Rectangle 4"/>
          <p:cNvSpPr>
            <a:spLocks noChangeArrowheads="1"/>
          </p:cNvSpPr>
          <p:nvPr/>
        </p:nvSpPr>
        <p:spPr bwMode="auto">
          <a:xfrm>
            <a:off x="1547664" y="852488"/>
            <a:ext cx="6336704" cy="584775"/>
          </a:xfrm>
          <a:prstGeom prst="rect">
            <a:avLst/>
          </a:prstGeom>
          <a:noFill/>
          <a:ln w="9525" algn="ctr">
            <a:noFill/>
            <a:miter lim="800000"/>
            <a:headEnd/>
            <a:tailEnd/>
          </a:ln>
        </p:spPr>
        <p:txBody>
          <a:bodyPr wrap="square">
            <a:spAutoFit/>
          </a:bodyPr>
          <a:lstStyle/>
          <a:p>
            <a:pPr algn="ctr" eaLnBrk="1" hangingPunct="1">
              <a:spcBef>
                <a:spcPct val="50000"/>
              </a:spcBef>
              <a:defRPr/>
            </a:pPr>
            <a:r>
              <a:rPr lang="en-US" altLang="zh-CN" sz="3200" b="1" dirty="0">
                <a:latin typeface="+mn-ea"/>
                <a:ea typeface="+mn-ea"/>
              </a:rPr>
              <a:t>6.4.7  </a:t>
            </a:r>
            <a:r>
              <a:rPr lang="zh-CN" altLang="en-US" sz="3200" b="1" dirty="0">
                <a:latin typeface="+mn-ea"/>
                <a:ea typeface="+mn-ea"/>
              </a:rPr>
              <a:t>步进电动机的</a:t>
            </a:r>
            <a:r>
              <a:rPr lang="zh-CN" altLang="en-US" sz="3200" b="1" dirty="0" smtClean="0">
                <a:latin typeface="+mn-ea"/>
                <a:ea typeface="+mn-ea"/>
              </a:rPr>
              <a:t>控制</a:t>
            </a:r>
            <a:endParaRPr lang="zh-CN" altLang="en-US" sz="3200" b="1" dirty="0">
              <a:latin typeface="+mn-ea"/>
              <a:ea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529408C-2E7F-4875-991D-851BF291C36A}" type="slidenum">
              <a:rPr lang="en-US" altLang="zh-CN" sz="1400" smtClean="0"/>
              <a:pPr>
                <a:spcBef>
                  <a:spcPct val="0"/>
                </a:spcBef>
                <a:buFontTx/>
                <a:buNone/>
              </a:pPr>
              <a:t>54</a:t>
            </a:fld>
            <a:endParaRPr lang="en-US" altLang="zh-CN" sz="1400" smtClean="0"/>
          </a:p>
        </p:txBody>
      </p:sp>
      <p:sp>
        <p:nvSpPr>
          <p:cNvPr id="119809" name="Rectangle 1"/>
          <p:cNvSpPr>
            <a:spLocks noChangeArrowheads="1"/>
          </p:cNvSpPr>
          <p:nvPr/>
        </p:nvSpPr>
        <p:spPr bwMode="auto">
          <a:xfrm>
            <a:off x="500063" y="1150938"/>
            <a:ext cx="8250237" cy="195262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5113">
              <a:spcBef>
                <a:spcPts val="1200"/>
              </a:spcBef>
              <a:defRPr/>
            </a:pPr>
            <a:r>
              <a:rPr lang="zh-CN" altLang="zh-CN" sz="2800" b="1" dirty="0">
                <a:latin typeface="宋体" pitchFamily="2" charset="-122"/>
              </a:rPr>
              <a:t>1</a:t>
            </a:r>
            <a:r>
              <a:rPr lang="en-US" altLang="zh-CN" sz="2800" b="1" dirty="0">
                <a:latin typeface="宋体" pitchFamily="2" charset="-122"/>
              </a:rPr>
              <a:t>. </a:t>
            </a:r>
            <a:r>
              <a:rPr lang="zh-CN" altLang="en-US" sz="2800" b="1" dirty="0">
                <a:latin typeface="宋体" pitchFamily="2" charset="-122"/>
              </a:rPr>
              <a:t>并行控制</a:t>
            </a:r>
            <a:endParaRPr lang="en-US" altLang="zh-CN" sz="2800" b="1" dirty="0">
              <a:latin typeface="宋体" pitchFamily="2" charset="-122"/>
            </a:endParaRPr>
          </a:p>
          <a:p>
            <a:pPr indent="265113">
              <a:spcBef>
                <a:spcPts val="1200"/>
              </a:spcBef>
              <a:defRPr/>
            </a:pPr>
            <a:r>
              <a:rPr lang="en-US" altLang="zh-CN" sz="2800" dirty="0">
                <a:latin typeface="宋体" pitchFamily="2" charset="-122"/>
              </a:rPr>
              <a:t>  </a:t>
            </a:r>
            <a:r>
              <a:rPr lang="zh-CN" altLang="zh-CN" sz="2800" b="1" dirty="0" smtClean="0">
                <a:latin typeface="宋体" pitchFamily="2" charset="-122"/>
              </a:rPr>
              <a:t>在</a:t>
            </a:r>
            <a:r>
              <a:rPr lang="zh-CN" altLang="zh-CN" sz="2800" b="1" dirty="0">
                <a:latin typeface="宋体" pitchFamily="2" charset="-122"/>
              </a:rPr>
              <a:t>并行控制中，不需要专用的脉冲分配器，其功能可以由89C51单片机用纯软件的方法实现或用软件和硬件结合的方法实现</a:t>
            </a:r>
            <a:r>
              <a:rPr lang="zh-CN" altLang="en-US" sz="2800" b="1" dirty="0">
                <a:latin typeface="宋体" pitchFamily="2" charset="-122"/>
              </a:rPr>
              <a:t>。</a:t>
            </a:r>
          </a:p>
        </p:txBody>
      </p:sp>
      <p:sp>
        <p:nvSpPr>
          <p:cNvPr id="2" name="文本框 1"/>
          <p:cNvSpPr txBox="1"/>
          <p:nvPr/>
        </p:nvSpPr>
        <p:spPr>
          <a:xfrm>
            <a:off x="539552" y="3645024"/>
            <a:ext cx="7776864" cy="954107"/>
          </a:xfrm>
          <a:prstGeom prst="rect">
            <a:avLst/>
          </a:prstGeom>
          <a:noFill/>
        </p:spPr>
        <p:txBody>
          <a:bodyPr wrap="square" rtlCol="0">
            <a:spAutoFit/>
          </a:bodyPr>
          <a:lstStyle/>
          <a:p>
            <a:r>
              <a:rPr lang="zh-CN" altLang="en-US" sz="2800" b="1" dirty="0" smtClean="0">
                <a:latin typeface="宋体" pitchFamily="2" charset="-122"/>
              </a:rPr>
              <a:t>    单片机可以通过</a:t>
            </a:r>
            <a:r>
              <a:rPr lang="zh-CN" altLang="en-US" sz="2800" b="1" dirty="0">
                <a:latin typeface="宋体" pitchFamily="2" charset="-122"/>
              </a:rPr>
              <a:t>并行口直接发出</a:t>
            </a:r>
            <a:r>
              <a:rPr lang="zh-CN" altLang="en-US" sz="2800" b="1" dirty="0" smtClean="0">
                <a:latin typeface="宋体" pitchFamily="2" charset="-122"/>
              </a:rPr>
              <a:t>多相脉冲</a:t>
            </a:r>
            <a:r>
              <a:rPr lang="zh-CN" altLang="en-US" sz="2800" b="1" dirty="0">
                <a:latin typeface="宋体" pitchFamily="2" charset="-122"/>
              </a:rPr>
              <a:t>信号，经功率放大后接步进电机。</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图片 4" descr="图6.42.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3066" y="3832096"/>
            <a:ext cx="7513653" cy="2162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3"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964A6F7-193B-4C26-B659-C4BC5576A650}" type="slidenum">
              <a:rPr lang="en-US" altLang="zh-CN" sz="1400" smtClean="0"/>
              <a:pPr>
                <a:spcBef>
                  <a:spcPct val="0"/>
                </a:spcBef>
                <a:buFontTx/>
                <a:buNone/>
              </a:pPr>
              <a:t>55</a:t>
            </a:fld>
            <a:endParaRPr lang="en-US" altLang="zh-CN" sz="1400" smtClean="0"/>
          </a:p>
        </p:txBody>
      </p:sp>
      <p:sp>
        <p:nvSpPr>
          <p:cNvPr id="119809" name="Rectangle 1"/>
          <p:cNvSpPr>
            <a:spLocks noChangeArrowheads="1"/>
          </p:cNvSpPr>
          <p:nvPr/>
        </p:nvSpPr>
        <p:spPr bwMode="auto">
          <a:xfrm>
            <a:off x="179512" y="886986"/>
            <a:ext cx="8640762" cy="271132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lnSpc>
                <a:spcPct val="125000"/>
              </a:lnSpc>
              <a:spcBef>
                <a:spcPts val="0"/>
              </a:spcBef>
              <a:defRPr/>
            </a:pPr>
            <a:r>
              <a:rPr lang="zh-CN" altLang="en-US" sz="2800" b="1" dirty="0">
                <a:latin typeface="+mn-ea"/>
                <a:ea typeface="+mn-ea"/>
              </a:rPr>
              <a:t>（</a:t>
            </a:r>
            <a:r>
              <a:rPr lang="en-US" altLang="zh-CN" sz="2800" b="1" dirty="0">
                <a:latin typeface="+mn-ea"/>
                <a:ea typeface="+mn-ea"/>
              </a:rPr>
              <a:t>1</a:t>
            </a:r>
            <a:r>
              <a:rPr lang="zh-CN" altLang="en-US" sz="2800" b="1" dirty="0">
                <a:latin typeface="+mn-ea"/>
                <a:ea typeface="+mn-ea"/>
              </a:rPr>
              <a:t>）纯软件方法</a:t>
            </a:r>
            <a:endParaRPr lang="en-US" altLang="zh-CN" sz="2800" b="1" dirty="0">
              <a:latin typeface="+mn-ea"/>
              <a:ea typeface="+mn-ea"/>
            </a:endParaRPr>
          </a:p>
          <a:p>
            <a:pPr lvl="1">
              <a:lnSpc>
                <a:spcPct val="125000"/>
              </a:lnSpc>
              <a:spcBef>
                <a:spcPts val="0"/>
              </a:spcBef>
              <a:buFont typeface="Wingdings" pitchFamily="2" charset="2"/>
              <a:buChar char="Ø"/>
              <a:defRPr/>
            </a:pPr>
            <a:r>
              <a:rPr lang="zh-CN" altLang="en-US" sz="2800" b="1" dirty="0">
                <a:latin typeface="+mn-ea"/>
                <a:ea typeface="+mn-ea"/>
              </a:rPr>
              <a:t>利用软件实现脉冲分配及正反转控制。</a:t>
            </a:r>
            <a:endParaRPr lang="en-US" altLang="zh-CN" sz="2800" b="1" dirty="0">
              <a:latin typeface="+mn-ea"/>
              <a:ea typeface="+mn-ea"/>
            </a:endParaRPr>
          </a:p>
          <a:p>
            <a:pPr lvl="1">
              <a:lnSpc>
                <a:spcPct val="125000"/>
              </a:lnSpc>
              <a:spcBef>
                <a:spcPts val="0"/>
              </a:spcBef>
              <a:buFont typeface="Wingdings" pitchFamily="2" charset="2"/>
              <a:buChar char="Ø"/>
              <a:defRPr/>
            </a:pPr>
            <a:r>
              <a:rPr lang="zh-CN" altLang="en-US" sz="2800" b="1" dirty="0">
                <a:latin typeface="+mn-ea"/>
                <a:ea typeface="+mn-ea"/>
              </a:rPr>
              <a:t>可以用多种方式来实现脉冲的控制。</a:t>
            </a:r>
            <a:endParaRPr lang="en-US" altLang="zh-CN" sz="2800" b="1" dirty="0">
              <a:latin typeface="+mn-ea"/>
              <a:ea typeface="+mn-ea"/>
            </a:endParaRPr>
          </a:p>
          <a:p>
            <a:pPr lvl="1">
              <a:lnSpc>
                <a:spcPct val="125000"/>
              </a:lnSpc>
              <a:spcBef>
                <a:spcPts val="0"/>
              </a:spcBef>
              <a:buFont typeface="Wingdings" pitchFamily="2" charset="2"/>
              <a:buChar char="Ø"/>
              <a:defRPr/>
            </a:pPr>
            <a:r>
              <a:rPr lang="zh-CN" altLang="en-US" sz="2800" b="1" dirty="0">
                <a:latin typeface="+mn-ea"/>
                <a:ea typeface="+mn-ea"/>
              </a:rPr>
              <a:t>占用</a:t>
            </a:r>
            <a:r>
              <a:rPr lang="en-US" altLang="zh-CN" sz="2800" b="1" dirty="0">
                <a:latin typeface="+mn-ea"/>
                <a:ea typeface="+mn-ea"/>
              </a:rPr>
              <a:t>CPU</a:t>
            </a:r>
            <a:r>
              <a:rPr lang="zh-CN" altLang="en-US" sz="2800" b="1" dirty="0">
                <a:latin typeface="+mn-ea"/>
                <a:ea typeface="+mn-ea"/>
              </a:rPr>
              <a:t>资源较多。</a:t>
            </a:r>
            <a:endParaRPr lang="en-US" altLang="zh-CN" sz="2800" b="1" dirty="0">
              <a:latin typeface="+mn-ea"/>
              <a:ea typeface="+mn-ea"/>
            </a:endParaRPr>
          </a:p>
          <a:p>
            <a:pPr lvl="1">
              <a:lnSpc>
                <a:spcPct val="125000"/>
              </a:lnSpc>
              <a:spcBef>
                <a:spcPts val="0"/>
              </a:spcBef>
              <a:buFont typeface="Wingdings" pitchFamily="2" charset="2"/>
              <a:buChar char="Ø"/>
              <a:defRPr/>
            </a:pPr>
            <a:r>
              <a:rPr lang="zh-CN" altLang="en-US" sz="2800" b="1" dirty="0">
                <a:latin typeface="+mn-ea"/>
                <a:ea typeface="+mn-ea"/>
              </a:rPr>
              <a:t>较经济。</a:t>
            </a:r>
            <a:r>
              <a:rPr lang="en-US" altLang="zh-CN" sz="2800" b="1" dirty="0">
                <a:latin typeface="+mn-ea"/>
                <a:ea typeface="+mn-ea"/>
              </a:rPr>
              <a:t>  </a:t>
            </a:r>
            <a:endParaRPr lang="zh-CN" sz="2800" b="1" dirty="0">
              <a:latin typeface="+mn-ea"/>
              <a:ea typeface="+mn-ea"/>
            </a:endParaRPr>
          </a:p>
        </p:txBody>
      </p:sp>
      <p:pic>
        <p:nvPicPr>
          <p:cNvPr id="2" name="图片 1"/>
          <p:cNvPicPr>
            <a:picLocks noChangeAspect="1"/>
          </p:cNvPicPr>
          <p:nvPr/>
        </p:nvPicPr>
        <p:blipFill>
          <a:blip r:embed="rId3"/>
          <a:stretch>
            <a:fillRect/>
          </a:stretch>
        </p:blipFill>
        <p:spPr>
          <a:xfrm>
            <a:off x="6876256" y="1990830"/>
            <a:ext cx="1858547" cy="161476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FA71612-C49D-4D30-B283-53B46C98A22E}" type="slidenum">
              <a:rPr lang="en-US" altLang="zh-CN" sz="1400" smtClean="0"/>
              <a:pPr>
                <a:spcBef>
                  <a:spcPct val="0"/>
                </a:spcBef>
                <a:buFontTx/>
                <a:buNone/>
              </a:pPr>
              <a:t>56</a:t>
            </a:fld>
            <a:endParaRPr lang="en-US" altLang="zh-CN" sz="1400" smtClean="0"/>
          </a:p>
        </p:txBody>
      </p:sp>
      <p:sp>
        <p:nvSpPr>
          <p:cNvPr id="119809" name="Rectangle 1"/>
          <p:cNvSpPr>
            <a:spLocks noChangeArrowheads="1"/>
          </p:cNvSpPr>
          <p:nvPr/>
        </p:nvSpPr>
        <p:spPr bwMode="auto">
          <a:xfrm>
            <a:off x="107504" y="908720"/>
            <a:ext cx="8906320" cy="227754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nchor="ctr">
            <a:spAutoFit/>
          </a:bodyPr>
          <a:lstStyle/>
          <a:p>
            <a:pPr indent="265113">
              <a:spcBef>
                <a:spcPts val="1200"/>
              </a:spcBef>
              <a:defRPr/>
            </a:pPr>
            <a:r>
              <a:rPr lang="zh-CN" altLang="en-US" sz="2800" b="1" dirty="0">
                <a:latin typeface="+mn-ea"/>
                <a:ea typeface="+mn-ea"/>
              </a:rPr>
              <a:t>（</a:t>
            </a:r>
            <a:r>
              <a:rPr lang="en-US" altLang="zh-CN" sz="2800" b="1" dirty="0">
                <a:latin typeface="+mn-ea"/>
                <a:ea typeface="+mn-ea"/>
              </a:rPr>
              <a:t>2</a:t>
            </a:r>
            <a:r>
              <a:rPr lang="zh-CN" altLang="en-US" sz="2800" b="1" dirty="0">
                <a:latin typeface="+mn-ea"/>
                <a:ea typeface="+mn-ea"/>
              </a:rPr>
              <a:t>）软、硬件结合方法</a:t>
            </a:r>
            <a:endParaRPr lang="en-US" altLang="zh-CN" sz="2800" b="1" dirty="0">
              <a:latin typeface="+mn-ea"/>
              <a:ea typeface="+mn-ea"/>
            </a:endParaRPr>
          </a:p>
          <a:p>
            <a:pPr lvl="1" indent="265113">
              <a:spcBef>
                <a:spcPts val="1200"/>
              </a:spcBef>
              <a:buFont typeface="Wingdings" pitchFamily="2" charset="2"/>
              <a:buChar char="Ø"/>
              <a:defRPr/>
            </a:pPr>
            <a:r>
              <a:rPr lang="zh-CN" altLang="en-US" sz="2800" b="1" dirty="0">
                <a:latin typeface="+mn-ea"/>
                <a:ea typeface="+mn-ea"/>
              </a:rPr>
              <a:t>与纯</a:t>
            </a:r>
            <a:r>
              <a:rPr lang="zh-CN" altLang="en-US" sz="2800" b="1" dirty="0" smtClean="0">
                <a:latin typeface="+mn-ea"/>
                <a:ea typeface="+mn-ea"/>
              </a:rPr>
              <a:t>软件相比</a:t>
            </a:r>
            <a:r>
              <a:rPr lang="zh-CN" altLang="en-US" sz="2800" b="1" dirty="0">
                <a:latin typeface="+mn-ea"/>
                <a:ea typeface="+mn-ea"/>
              </a:rPr>
              <a:t>，利用</a:t>
            </a:r>
            <a:r>
              <a:rPr lang="zh-CN" altLang="en-US" sz="2800" b="1" dirty="0" smtClean="0">
                <a:latin typeface="+mn-ea"/>
                <a:ea typeface="+mn-ea"/>
              </a:rPr>
              <a:t>硬件实现</a:t>
            </a:r>
            <a:r>
              <a:rPr lang="zh-CN" altLang="en-US" sz="2800" b="1" dirty="0">
                <a:latin typeface="+mn-ea"/>
                <a:ea typeface="+mn-ea"/>
              </a:rPr>
              <a:t>脉冲分配器的功能。</a:t>
            </a:r>
            <a:endParaRPr lang="en-US" altLang="zh-CN" sz="2800" b="1" dirty="0">
              <a:latin typeface="+mn-ea"/>
              <a:ea typeface="+mn-ea"/>
            </a:endParaRPr>
          </a:p>
          <a:p>
            <a:pPr lvl="1" indent="265113">
              <a:spcBef>
                <a:spcPts val="1200"/>
              </a:spcBef>
              <a:buFont typeface="Wingdings" pitchFamily="2" charset="2"/>
              <a:buChar char="Ø"/>
              <a:defRPr/>
            </a:pPr>
            <a:r>
              <a:rPr lang="zh-CN" altLang="en-US" sz="2800" b="1" dirty="0">
                <a:latin typeface="+mn-ea"/>
                <a:ea typeface="+mn-ea"/>
              </a:rPr>
              <a:t>占用</a:t>
            </a:r>
            <a:r>
              <a:rPr lang="en-US" altLang="zh-CN" sz="2800" b="1" dirty="0">
                <a:latin typeface="+mn-ea"/>
                <a:ea typeface="+mn-ea"/>
              </a:rPr>
              <a:t>CPU</a:t>
            </a:r>
            <a:r>
              <a:rPr lang="zh-CN" altLang="en-US" sz="2800" b="1" dirty="0">
                <a:latin typeface="+mn-ea"/>
                <a:ea typeface="+mn-ea"/>
              </a:rPr>
              <a:t>资源较少。</a:t>
            </a:r>
            <a:endParaRPr lang="en-US" altLang="zh-CN" sz="2800" b="1" dirty="0">
              <a:latin typeface="+mn-ea"/>
              <a:ea typeface="+mn-ea"/>
            </a:endParaRPr>
          </a:p>
          <a:p>
            <a:pPr lvl="1" indent="265113">
              <a:spcBef>
                <a:spcPts val="1200"/>
              </a:spcBef>
              <a:buFont typeface="Wingdings" pitchFamily="2" charset="2"/>
              <a:buChar char="Ø"/>
              <a:defRPr/>
            </a:pPr>
            <a:r>
              <a:rPr lang="zh-CN" altLang="en-US" sz="2800" b="1" dirty="0">
                <a:latin typeface="+mn-ea"/>
                <a:ea typeface="+mn-ea"/>
              </a:rPr>
              <a:t>需额外硬件。</a:t>
            </a:r>
            <a:r>
              <a:rPr lang="en-US" altLang="zh-CN" sz="2800" b="1" dirty="0">
                <a:latin typeface="+mn-ea"/>
                <a:ea typeface="+mn-ea"/>
              </a:rPr>
              <a:t>  </a:t>
            </a:r>
            <a:endParaRPr lang="zh-CN" sz="2800" b="1" dirty="0">
              <a:latin typeface="+mn-ea"/>
              <a:ea typeface="+mn-ea"/>
            </a:endParaRPr>
          </a:p>
        </p:txBody>
      </p:sp>
      <p:pic>
        <p:nvPicPr>
          <p:cNvPr id="57348" name="图片 5" descr="图6.4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8471" y="3633273"/>
            <a:ext cx="819943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468313" y="2708275"/>
            <a:ext cx="8207375" cy="33845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solidFill>
                <a:schemeClr val="tx1"/>
              </a:solidFill>
            </a:endParaRPr>
          </a:p>
        </p:txBody>
      </p:sp>
      <p:sp>
        <p:nvSpPr>
          <p:cNvPr id="58371"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5505A2A-7B8A-4B82-BA1F-FE37ACC293F9}" type="slidenum">
              <a:rPr lang="en-US" altLang="zh-CN" sz="1400" smtClean="0"/>
              <a:pPr>
                <a:spcBef>
                  <a:spcPct val="0"/>
                </a:spcBef>
                <a:buFontTx/>
                <a:buNone/>
              </a:pPr>
              <a:t>57</a:t>
            </a:fld>
            <a:endParaRPr lang="en-US" altLang="zh-CN" sz="1400" smtClean="0"/>
          </a:p>
        </p:txBody>
      </p:sp>
      <p:sp>
        <p:nvSpPr>
          <p:cNvPr id="104449" name="Rectangle 1"/>
          <p:cNvSpPr>
            <a:spLocks noChangeArrowheads="1"/>
          </p:cNvSpPr>
          <p:nvPr/>
        </p:nvSpPr>
        <p:spPr bwMode="auto">
          <a:xfrm>
            <a:off x="250826" y="1052736"/>
            <a:ext cx="8424862" cy="202882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6700">
              <a:spcBef>
                <a:spcPts val="1800"/>
              </a:spcBef>
              <a:defRPr/>
            </a:pPr>
            <a:r>
              <a:rPr lang="zh-CN" altLang="zh-CN" sz="2800" b="1" dirty="0">
                <a:latin typeface="宋体" pitchFamily="2" charset="-122"/>
              </a:rPr>
              <a:t>2</a:t>
            </a:r>
            <a:r>
              <a:rPr lang="en-US" altLang="zh-CN" sz="2800" b="1" dirty="0">
                <a:latin typeface="宋体" pitchFamily="2" charset="-122"/>
              </a:rPr>
              <a:t>. </a:t>
            </a:r>
            <a:r>
              <a:rPr lang="zh-CN" altLang="en-US" sz="2800" b="1" dirty="0">
                <a:latin typeface="宋体" pitchFamily="2" charset="-122"/>
              </a:rPr>
              <a:t>串行控制</a:t>
            </a:r>
            <a:endParaRPr lang="en-US" altLang="zh-CN" sz="2800" b="1" dirty="0">
              <a:latin typeface="宋体" pitchFamily="2" charset="-122"/>
            </a:endParaRPr>
          </a:p>
          <a:p>
            <a:pPr indent="266700">
              <a:spcBef>
                <a:spcPts val="1800"/>
              </a:spcBef>
              <a:defRPr/>
            </a:pPr>
            <a:r>
              <a:rPr lang="en-US" altLang="zh-CN" sz="2800" b="1" dirty="0">
                <a:latin typeface="宋体" pitchFamily="2" charset="-122"/>
              </a:rPr>
              <a:t>  </a:t>
            </a:r>
            <a:r>
              <a:rPr lang="en-US" altLang="zh-CN" sz="2800" b="1" dirty="0" smtClean="0">
                <a:latin typeface="宋体" pitchFamily="2" charset="-122"/>
              </a:rPr>
              <a:t> </a:t>
            </a:r>
            <a:r>
              <a:rPr lang="zh-CN" altLang="zh-CN" sz="2800" b="1" dirty="0" smtClean="0">
                <a:latin typeface="宋体" pitchFamily="2" charset="-122"/>
              </a:rPr>
              <a:t>同</a:t>
            </a:r>
            <a:r>
              <a:rPr lang="zh-CN" altLang="zh-CN" sz="2800" b="1" dirty="0">
                <a:latin typeface="宋体" pitchFamily="2" charset="-122"/>
              </a:rPr>
              <a:t>并行控制方式相比，串行控制占用单片机硬件资源较少，编程也更为简单，但需要外加脉冲分配器。增加了系统成本。</a:t>
            </a:r>
            <a:endParaRPr lang="zh-CN" altLang="en-US" sz="2800" b="1" dirty="0">
              <a:latin typeface="宋体" pitchFamily="2" charset="-122"/>
            </a:endParaRPr>
          </a:p>
        </p:txBody>
      </p:sp>
      <p:pic>
        <p:nvPicPr>
          <p:cNvPr id="58373" name="图片 29" descr="图6.44.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7213" y="3554413"/>
            <a:ext cx="8015287"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098DC9C0-3854-42DA-8337-36025ABC5B5D}" type="slidenum">
              <a:rPr lang="en-US" altLang="zh-CN" sz="1400" smtClean="0"/>
              <a:pPr>
                <a:spcBef>
                  <a:spcPct val="0"/>
                </a:spcBef>
                <a:buFontTx/>
                <a:buNone/>
              </a:pPr>
              <a:t>58</a:t>
            </a:fld>
            <a:endParaRPr lang="en-US" altLang="zh-CN" sz="1400" smtClean="0"/>
          </a:p>
        </p:txBody>
      </p:sp>
      <p:sp>
        <p:nvSpPr>
          <p:cNvPr id="101377" name="Rectangle 1"/>
          <p:cNvSpPr>
            <a:spLocks noChangeArrowheads="1"/>
          </p:cNvSpPr>
          <p:nvPr/>
        </p:nvSpPr>
        <p:spPr bwMode="auto">
          <a:xfrm>
            <a:off x="323528" y="980728"/>
            <a:ext cx="8424862" cy="4621212"/>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8288">
              <a:spcBef>
                <a:spcPts val="1800"/>
              </a:spcBef>
              <a:defRPr/>
            </a:pPr>
            <a:r>
              <a:rPr lang="zh-CN" altLang="zh-CN" sz="2800" b="1" dirty="0">
                <a:latin typeface="宋体" pitchFamily="2" charset="-122"/>
              </a:rPr>
              <a:t>3</a:t>
            </a:r>
            <a:r>
              <a:rPr lang="en-US" altLang="zh-CN" sz="2800" b="1" dirty="0">
                <a:latin typeface="宋体" pitchFamily="2" charset="-122"/>
              </a:rPr>
              <a:t>. </a:t>
            </a:r>
            <a:r>
              <a:rPr lang="zh-CN" altLang="en-US" sz="2800" b="1" dirty="0">
                <a:latin typeface="宋体" pitchFamily="2" charset="-122"/>
              </a:rPr>
              <a:t>步进电动机的转速控制</a:t>
            </a:r>
          </a:p>
          <a:p>
            <a:pPr indent="268288">
              <a:spcBef>
                <a:spcPts val="1800"/>
              </a:spcBef>
              <a:defRPr/>
            </a:pPr>
            <a:r>
              <a:rPr lang="en-US" altLang="zh-CN" sz="2800" b="1" dirty="0">
                <a:latin typeface="宋体" pitchFamily="2" charset="-122"/>
              </a:rPr>
              <a:t>   </a:t>
            </a:r>
            <a:r>
              <a:rPr lang="zh-CN" altLang="en-US" sz="2800" b="1" dirty="0">
                <a:latin typeface="宋体" pitchFamily="2" charset="-122"/>
              </a:rPr>
              <a:t>控制步进电动机的转速</a:t>
            </a:r>
            <a:r>
              <a:rPr lang="zh-CN" altLang="zh-CN" sz="2800" b="1" dirty="0">
                <a:latin typeface="宋体" pitchFamily="2" charset="-122"/>
              </a:rPr>
              <a:t>,</a:t>
            </a:r>
            <a:r>
              <a:rPr lang="zh-CN" altLang="en-US" sz="2800" b="1" dirty="0">
                <a:latin typeface="宋体" pitchFamily="2" charset="-122"/>
              </a:rPr>
              <a:t>实际上就是控制各通电状态持续时间的长短。这可以采取两种方法：一种是软件延时法，另一种是定时器中断法。</a:t>
            </a:r>
            <a:endParaRPr lang="en-US" altLang="zh-CN" sz="2800" b="1" dirty="0">
              <a:latin typeface="宋体" pitchFamily="2" charset="-122"/>
            </a:endParaRPr>
          </a:p>
          <a:p>
            <a:pPr indent="268288">
              <a:spcBef>
                <a:spcPts val="1800"/>
              </a:spcBef>
              <a:defRPr/>
            </a:pPr>
            <a:r>
              <a:rPr lang="zh-CN" altLang="en-US" sz="2800" b="1" dirty="0">
                <a:latin typeface="宋体" pitchFamily="2" charset="-122"/>
              </a:rPr>
              <a:t>（</a:t>
            </a:r>
            <a:r>
              <a:rPr lang="zh-CN" altLang="zh-CN" sz="2800" b="1" dirty="0">
                <a:latin typeface="宋体" pitchFamily="2" charset="-122"/>
              </a:rPr>
              <a:t>1</a:t>
            </a:r>
            <a:r>
              <a:rPr lang="zh-CN" altLang="en-US" sz="2800" b="1" dirty="0">
                <a:latin typeface="宋体" pitchFamily="2" charset="-122"/>
              </a:rPr>
              <a:t>）软件延时法</a:t>
            </a:r>
            <a:endParaRPr lang="en-US" altLang="zh-CN" sz="2800" dirty="0">
              <a:latin typeface="宋体" pitchFamily="2" charset="-122"/>
            </a:endParaRPr>
          </a:p>
          <a:p>
            <a:pPr indent="268288">
              <a:spcBef>
                <a:spcPts val="1800"/>
              </a:spcBef>
              <a:defRPr/>
            </a:pPr>
            <a:r>
              <a:rPr lang="en-US" altLang="zh-CN" sz="2800" dirty="0">
                <a:latin typeface="宋体" pitchFamily="2" charset="-122"/>
              </a:rPr>
              <a:t> </a:t>
            </a:r>
            <a:r>
              <a:rPr lang="zh-CN" altLang="en-US" sz="2800" dirty="0">
                <a:latin typeface="宋体" pitchFamily="2" charset="-122"/>
              </a:rPr>
              <a:t>  </a:t>
            </a:r>
            <a:r>
              <a:rPr lang="zh-CN" altLang="en-US" sz="2800" b="1" dirty="0">
                <a:latin typeface="宋体" pitchFamily="2" charset="-122"/>
              </a:rPr>
              <a:t>软件延时</a:t>
            </a:r>
            <a:r>
              <a:rPr lang="zh-CN" altLang="zh-CN" sz="2800" b="1" dirty="0">
                <a:latin typeface="宋体" pitchFamily="2" charset="-122"/>
              </a:rPr>
              <a:t>法是在每次转换通电状态后，调用一个延时子程序，待延时结束后，再次执行该换相子程序。如此反复，就可使步进电动机按某一确定的转速运转。</a:t>
            </a:r>
            <a:endParaRPr lang="zh-CN" altLang="en-US" sz="2800" b="1" dirty="0">
              <a:latin typeface="宋体"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165AADE-2313-4689-A02B-9A382FD4EDA5}" type="slidenum">
              <a:rPr lang="en-US" altLang="zh-CN" sz="1400" smtClean="0"/>
              <a:pPr>
                <a:spcBef>
                  <a:spcPct val="0"/>
                </a:spcBef>
                <a:buFontTx/>
                <a:buNone/>
              </a:pPr>
              <a:t>59</a:t>
            </a:fld>
            <a:endParaRPr lang="en-US" altLang="zh-CN" sz="1400" smtClean="0"/>
          </a:p>
        </p:txBody>
      </p:sp>
      <p:sp>
        <p:nvSpPr>
          <p:cNvPr id="105473" name="Rectangle 1"/>
          <p:cNvSpPr>
            <a:spLocks noChangeArrowheads="1"/>
          </p:cNvSpPr>
          <p:nvPr/>
        </p:nvSpPr>
        <p:spPr bwMode="auto">
          <a:xfrm>
            <a:off x="554037" y="980728"/>
            <a:ext cx="8208963" cy="4478149"/>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5113">
              <a:spcBef>
                <a:spcPts val="600"/>
              </a:spcBef>
              <a:defRPr/>
            </a:pPr>
            <a:r>
              <a:rPr lang="en-US" altLang="zh-CN" b="1" dirty="0">
                <a:latin typeface="宋体" pitchFamily="2" charset="-122"/>
                <a:cs typeface="Times New Roman" pitchFamily="18" charset="0"/>
              </a:rPr>
              <a:t>CON</a:t>
            </a:r>
            <a:r>
              <a:rPr lang="zh-CN" altLang="en-US" b="1" dirty="0">
                <a:latin typeface="宋体" pitchFamily="2" charset="-122"/>
                <a:cs typeface="Times New Roman" pitchFamily="18" charset="0"/>
              </a:rPr>
              <a:t>：   </a:t>
            </a:r>
            <a:r>
              <a:rPr lang="en-US" altLang="zh-CN" b="1" dirty="0">
                <a:latin typeface="宋体" pitchFamily="2" charset="-122"/>
                <a:cs typeface="Times New Roman" pitchFamily="18" charset="0"/>
              </a:rPr>
              <a:t>LCALL  CW</a:t>
            </a:r>
            <a:r>
              <a:rPr lang="zh-CN" altLang="en-US" b="1" dirty="0">
                <a:latin typeface="宋体" pitchFamily="2" charset="-122"/>
                <a:cs typeface="Times New Roman" pitchFamily="18" charset="0"/>
              </a:rPr>
              <a:t>；调用正转一步子程序</a:t>
            </a:r>
          </a:p>
          <a:p>
            <a:pPr indent="265113">
              <a:spcBef>
                <a:spcPts val="600"/>
              </a:spcBef>
              <a:defRPr/>
            </a:pPr>
            <a:r>
              <a:rPr lang="zh-CN" altLang="en-US" b="1" dirty="0">
                <a:latin typeface="宋体" pitchFamily="2" charset="-122"/>
                <a:cs typeface="Times New Roman" pitchFamily="18" charset="0"/>
              </a:rPr>
              <a:t>        </a:t>
            </a:r>
            <a:r>
              <a:rPr lang="en-US" altLang="zh-CN" b="1" dirty="0">
                <a:latin typeface="宋体" pitchFamily="2" charset="-122"/>
                <a:cs typeface="Times New Roman" pitchFamily="18" charset="0"/>
              </a:rPr>
              <a:t>LCALL  delay</a:t>
            </a:r>
            <a:r>
              <a:rPr lang="zh-CN" altLang="en-US" b="1" dirty="0">
                <a:latin typeface="宋体" pitchFamily="2" charset="-122"/>
                <a:cs typeface="Times New Roman" pitchFamily="18" charset="0"/>
              </a:rPr>
              <a:t>；调用延时子程序</a:t>
            </a:r>
          </a:p>
          <a:p>
            <a:pPr indent="265113">
              <a:spcBef>
                <a:spcPts val="600"/>
              </a:spcBef>
              <a:defRPr/>
            </a:pPr>
            <a:r>
              <a:rPr lang="zh-CN" altLang="en-US" b="1" dirty="0">
                <a:latin typeface="宋体" pitchFamily="2" charset="-122"/>
                <a:cs typeface="Times New Roman" pitchFamily="18" charset="0"/>
              </a:rPr>
              <a:t>        </a:t>
            </a:r>
            <a:r>
              <a:rPr lang="en-US" altLang="zh-CN" b="1" dirty="0" err="1">
                <a:latin typeface="宋体" pitchFamily="2" charset="-122"/>
                <a:cs typeface="Times New Roman" pitchFamily="18" charset="0"/>
              </a:rPr>
              <a:t>SJMP</a:t>
            </a:r>
            <a:r>
              <a:rPr lang="en-US" altLang="zh-CN" b="1" dirty="0">
                <a:latin typeface="宋体" pitchFamily="2" charset="-122"/>
                <a:cs typeface="Times New Roman" pitchFamily="18" charset="0"/>
              </a:rPr>
              <a:t>   </a:t>
            </a:r>
            <a:r>
              <a:rPr lang="en-US" altLang="zh-CN" b="1" dirty="0" smtClean="0">
                <a:latin typeface="宋体" pitchFamily="2" charset="-122"/>
                <a:cs typeface="Times New Roman" pitchFamily="18" charset="0"/>
              </a:rPr>
              <a:t>CON</a:t>
            </a:r>
            <a:r>
              <a:rPr lang="zh-CN" altLang="en-US" b="1" dirty="0">
                <a:latin typeface="宋体" pitchFamily="2" charset="-122"/>
                <a:cs typeface="Times New Roman" pitchFamily="18" charset="0"/>
              </a:rPr>
              <a:t>；继续循环执行</a:t>
            </a:r>
          </a:p>
          <a:p>
            <a:pPr indent="265113">
              <a:spcBef>
                <a:spcPts val="600"/>
              </a:spcBef>
              <a:defRPr/>
            </a:pPr>
            <a:r>
              <a:rPr lang="zh-CN" altLang="en-US" b="1" dirty="0">
                <a:latin typeface="宋体" pitchFamily="2" charset="-122"/>
              </a:rPr>
              <a:t>        </a:t>
            </a:r>
            <a:r>
              <a:rPr lang="en-US" altLang="zh-CN" b="1" dirty="0">
                <a:latin typeface="宋体" pitchFamily="2" charset="-122"/>
              </a:rPr>
              <a:t>…</a:t>
            </a:r>
          </a:p>
          <a:p>
            <a:pPr indent="265113">
              <a:spcBef>
                <a:spcPts val="600"/>
              </a:spcBef>
              <a:defRPr/>
            </a:pPr>
            <a:r>
              <a:rPr lang="en-US" altLang="zh-CN" b="1" dirty="0">
                <a:latin typeface="宋体" pitchFamily="2" charset="-122"/>
              </a:rPr>
              <a:t>Delay</a:t>
            </a:r>
            <a:r>
              <a:rPr lang="zh-CN" altLang="en-US" b="1" dirty="0">
                <a:latin typeface="宋体" pitchFamily="2" charset="-122"/>
              </a:rPr>
              <a:t>： </a:t>
            </a:r>
            <a:r>
              <a:rPr lang="en-US" altLang="zh-CN" b="1" dirty="0">
                <a:latin typeface="宋体" pitchFamily="2" charset="-122"/>
              </a:rPr>
              <a:t>MOV   R7</a:t>
            </a:r>
            <a:r>
              <a:rPr lang="zh-CN" altLang="en-US" b="1" dirty="0">
                <a:latin typeface="宋体" pitchFamily="2" charset="-122"/>
              </a:rPr>
              <a:t>，</a:t>
            </a:r>
            <a:r>
              <a:rPr lang="en-US" altLang="zh-CN" b="1" dirty="0">
                <a:latin typeface="宋体" pitchFamily="2" charset="-122"/>
              </a:rPr>
              <a:t>#data1</a:t>
            </a:r>
          </a:p>
          <a:p>
            <a:pPr indent="265113">
              <a:spcBef>
                <a:spcPts val="600"/>
              </a:spcBef>
              <a:defRPr/>
            </a:pPr>
            <a:r>
              <a:rPr lang="en-US" altLang="zh-CN" b="1" dirty="0">
                <a:latin typeface="宋体" pitchFamily="2" charset="-122"/>
              </a:rPr>
              <a:t>Delay1</a:t>
            </a:r>
            <a:r>
              <a:rPr lang="zh-CN" altLang="en-US" b="1" dirty="0">
                <a:latin typeface="宋体" pitchFamily="2" charset="-122"/>
              </a:rPr>
              <a:t>：</a:t>
            </a:r>
            <a:r>
              <a:rPr lang="en-US" altLang="zh-CN" b="1" dirty="0">
                <a:latin typeface="宋体" pitchFamily="2" charset="-122"/>
              </a:rPr>
              <a:t>MOV   R6</a:t>
            </a:r>
            <a:r>
              <a:rPr lang="zh-CN" altLang="en-US" b="1" dirty="0">
                <a:latin typeface="宋体" pitchFamily="2" charset="-122"/>
              </a:rPr>
              <a:t>，</a:t>
            </a:r>
            <a:r>
              <a:rPr lang="en-US" altLang="zh-CN" b="1" dirty="0">
                <a:latin typeface="宋体" pitchFamily="2" charset="-122"/>
              </a:rPr>
              <a:t>#data2</a:t>
            </a:r>
          </a:p>
          <a:p>
            <a:pPr indent="265113">
              <a:spcBef>
                <a:spcPts val="600"/>
              </a:spcBef>
              <a:defRPr/>
            </a:pPr>
            <a:r>
              <a:rPr lang="en-US" altLang="zh-CN" b="1" dirty="0">
                <a:latin typeface="宋体" pitchFamily="2" charset="-122"/>
              </a:rPr>
              <a:t>Delay2</a:t>
            </a:r>
            <a:r>
              <a:rPr lang="zh-CN" altLang="en-US" b="1" dirty="0">
                <a:latin typeface="宋体" pitchFamily="2" charset="-122"/>
              </a:rPr>
              <a:t>：</a:t>
            </a:r>
            <a:r>
              <a:rPr lang="en-US" altLang="zh-CN" b="1" dirty="0" err="1">
                <a:latin typeface="宋体" pitchFamily="2" charset="-122"/>
              </a:rPr>
              <a:t>DJNZ</a:t>
            </a:r>
            <a:r>
              <a:rPr lang="en-US" altLang="zh-CN" b="1" dirty="0">
                <a:latin typeface="宋体" pitchFamily="2" charset="-122"/>
              </a:rPr>
              <a:t>  </a:t>
            </a:r>
            <a:r>
              <a:rPr lang="en-US" altLang="zh-CN" b="1" dirty="0" err="1" smtClean="0">
                <a:latin typeface="宋体" pitchFamily="2" charset="-122"/>
              </a:rPr>
              <a:t>R6</a:t>
            </a:r>
            <a:r>
              <a:rPr lang="zh-CN" altLang="en-US" b="1" dirty="0">
                <a:latin typeface="宋体" pitchFamily="2" charset="-122"/>
              </a:rPr>
              <a:t>，</a:t>
            </a:r>
            <a:r>
              <a:rPr lang="en-US" altLang="zh-CN" b="1" dirty="0">
                <a:latin typeface="宋体" pitchFamily="2" charset="-122"/>
              </a:rPr>
              <a:t>data2</a:t>
            </a:r>
          </a:p>
          <a:p>
            <a:pPr indent="265113">
              <a:spcBef>
                <a:spcPts val="600"/>
              </a:spcBef>
              <a:defRPr/>
            </a:pPr>
            <a:r>
              <a:rPr lang="en-US" altLang="zh-CN" b="1" dirty="0">
                <a:latin typeface="宋体" pitchFamily="2" charset="-122"/>
              </a:rPr>
              <a:t>DJNZ    R7</a:t>
            </a:r>
            <a:r>
              <a:rPr lang="zh-CN" altLang="en-US" b="1" dirty="0">
                <a:latin typeface="宋体" pitchFamily="2" charset="-122"/>
              </a:rPr>
              <a:t>，</a:t>
            </a:r>
            <a:r>
              <a:rPr lang="en-US" altLang="zh-CN" b="1" dirty="0">
                <a:latin typeface="宋体" pitchFamily="2" charset="-122"/>
              </a:rPr>
              <a:t>data1</a:t>
            </a:r>
          </a:p>
          <a:p>
            <a:pPr indent="265113">
              <a:spcBef>
                <a:spcPts val="600"/>
              </a:spcBef>
              <a:defRPr/>
            </a:pPr>
            <a:r>
              <a:rPr lang="en-US" altLang="zh-CN" b="1" dirty="0">
                <a:latin typeface="宋体" pitchFamily="2" charset="-122"/>
              </a:rPr>
              <a:t>        RET</a:t>
            </a:r>
          </a:p>
          <a:p>
            <a:pPr indent="265113">
              <a:spcBef>
                <a:spcPts val="600"/>
              </a:spcBef>
              <a:defRPr/>
            </a:pPr>
            <a:r>
              <a:rPr lang="en-US" altLang="zh-CN" b="1" dirty="0">
                <a:latin typeface="宋体" pitchFamily="2" charset="-122"/>
              </a:rPr>
              <a:t>Delay</a:t>
            </a:r>
            <a:r>
              <a:rPr lang="zh-CN" altLang="en-US" b="1" dirty="0">
                <a:latin typeface="宋体" pitchFamily="2" charset="-122"/>
              </a:rPr>
              <a:t>程序的延时时间为：</a:t>
            </a:r>
          </a:p>
        </p:txBody>
      </p:sp>
      <p:sp>
        <p:nvSpPr>
          <p:cNvPr id="105475" name="Rectangle 3"/>
          <p:cNvSpPr>
            <a:spLocks noChangeArrowheads="1"/>
          </p:cNvSpPr>
          <p:nvPr/>
        </p:nvSpPr>
        <p:spPr bwMode="auto">
          <a:xfrm>
            <a:off x="0" y="0"/>
            <a:ext cx="184150" cy="461963"/>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eaLnBrk="1" hangingPunct="1">
              <a:defRPr/>
            </a:pPr>
            <a:endParaRPr lang="zh-CN" altLang="en-US">
              <a:latin typeface="Arial" charset="0"/>
            </a:endParaRPr>
          </a:p>
        </p:txBody>
      </p:sp>
      <p:graphicFrame>
        <p:nvGraphicFramePr>
          <p:cNvPr id="60421" name="Object 2"/>
          <p:cNvGraphicFramePr>
            <a:graphicFrameLocks noChangeAspect="1"/>
          </p:cNvGraphicFramePr>
          <p:nvPr/>
        </p:nvGraphicFramePr>
        <p:xfrm>
          <a:off x="1143000" y="5780088"/>
          <a:ext cx="7031038" cy="649287"/>
        </p:xfrm>
        <a:graphic>
          <a:graphicData uri="http://schemas.openxmlformats.org/presentationml/2006/ole">
            <mc:AlternateContent xmlns:mc="http://schemas.openxmlformats.org/markup-compatibility/2006">
              <mc:Choice xmlns:v="urn:schemas-microsoft-com:vml" Requires="v">
                <p:oleObj spid="_x0000_s60690" name="公式" r:id="rId4" imgW="2070100" imgH="190500" progId="Equation.3">
                  <p:embed/>
                </p:oleObj>
              </mc:Choice>
              <mc:Fallback>
                <p:oleObj name="公式" r:id="rId4" imgW="2070100" imgH="1905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5780088"/>
                        <a:ext cx="7031038" cy="6492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D517368B-5DD0-441E-9D6D-6D55EB94AEF1}" type="slidenum">
              <a:rPr lang="en-US" altLang="zh-CN" sz="1400" smtClean="0"/>
              <a:pPr>
                <a:spcBef>
                  <a:spcPct val="0"/>
                </a:spcBef>
                <a:buFontTx/>
                <a:buNone/>
              </a:pPr>
              <a:t>6</a:t>
            </a:fld>
            <a:endParaRPr lang="en-US" altLang="zh-CN" sz="1400" smtClean="0"/>
          </a:p>
        </p:txBody>
      </p:sp>
      <p:sp>
        <p:nvSpPr>
          <p:cNvPr id="3" name="Rectangle 3"/>
          <p:cNvSpPr txBox="1">
            <a:spLocks noChangeArrowheads="1"/>
          </p:cNvSpPr>
          <p:nvPr/>
        </p:nvSpPr>
        <p:spPr>
          <a:xfrm>
            <a:off x="381000" y="857250"/>
            <a:ext cx="8458200" cy="571500"/>
          </a:xfrm>
          <a:prstGeom prst="rect">
            <a:avLst/>
          </a:prstGeom>
        </p:spPr>
        <p:txBody>
          <a:bodyPr/>
          <a:lstStyle/>
          <a:p>
            <a:pPr marL="342900" indent="-342900">
              <a:spcBef>
                <a:spcPts val="1200"/>
              </a:spcBef>
              <a:buFont typeface="Wingdings" pitchFamily="2" charset="2"/>
              <a:buChar char="Ø"/>
              <a:defRPr/>
            </a:pPr>
            <a:r>
              <a:rPr lang="zh-CN" altLang="en-US" sz="2800" b="1" kern="0" dirty="0">
                <a:latin typeface="+mn-lt"/>
                <a:ea typeface="+mn-ea"/>
              </a:rPr>
              <a:t>三相单三拍：</a:t>
            </a:r>
            <a:r>
              <a:rPr lang="en-US" altLang="zh-CN" sz="2800" b="1" kern="0" dirty="0">
                <a:latin typeface="+mn-lt"/>
                <a:ea typeface="+mn-ea"/>
              </a:rPr>
              <a:t>A-B-C-A</a:t>
            </a:r>
            <a:endParaRPr lang="zh-CN" altLang="en-US" sz="2800" b="1" kern="0" dirty="0">
              <a:latin typeface="+mn-lt"/>
              <a:ea typeface="+mn-ea"/>
            </a:endParaRPr>
          </a:p>
        </p:txBody>
      </p:sp>
      <p:pic>
        <p:nvPicPr>
          <p:cNvPr id="10244" name="图片 3" descr="图6.21.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4863" y="1428750"/>
            <a:ext cx="7827537" cy="350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a:blip r:embed="rId4"/>
          <a:stretch>
            <a:fillRect/>
          </a:stretch>
        </p:blipFill>
        <p:spPr>
          <a:xfrm>
            <a:off x="3755614" y="5301208"/>
            <a:ext cx="5167508" cy="1098095"/>
          </a:xfrm>
          <a:prstGeom prst="rect">
            <a:avLst/>
          </a:prstGeom>
        </p:spPr>
      </p:pic>
      <p:sp>
        <p:nvSpPr>
          <p:cNvPr id="2" name="矩形 1"/>
          <p:cNvSpPr/>
          <p:nvPr/>
        </p:nvSpPr>
        <p:spPr>
          <a:xfrm>
            <a:off x="387250" y="4968468"/>
            <a:ext cx="3871381" cy="461665"/>
          </a:xfrm>
          <a:prstGeom prst="rect">
            <a:avLst/>
          </a:prstGeom>
        </p:spPr>
        <p:txBody>
          <a:bodyPr wrap="none">
            <a:spAutoFit/>
          </a:bodyPr>
          <a:lstStyle/>
          <a:p>
            <a:r>
              <a:rPr lang="en-US" altLang="zh-CN" dirty="0"/>
              <a:t>Wave drive (one phase on)</a:t>
            </a:r>
            <a:endParaRPr lang="zh-CN" alt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EEA5FBB8-4619-4A1B-AD9F-D0ED2B1A5432}" type="slidenum">
              <a:rPr lang="en-US" altLang="zh-CN" sz="1400" smtClean="0"/>
              <a:pPr>
                <a:spcBef>
                  <a:spcPct val="0"/>
                </a:spcBef>
                <a:buFontTx/>
                <a:buNone/>
              </a:pPr>
              <a:t>60</a:t>
            </a:fld>
            <a:endParaRPr lang="en-US" altLang="zh-CN" sz="1400" smtClean="0"/>
          </a:p>
        </p:txBody>
      </p:sp>
      <p:sp>
        <p:nvSpPr>
          <p:cNvPr id="100353" name="Rectangle 1"/>
          <p:cNvSpPr>
            <a:spLocks noChangeArrowheads="1"/>
          </p:cNvSpPr>
          <p:nvPr/>
        </p:nvSpPr>
        <p:spPr bwMode="auto">
          <a:xfrm>
            <a:off x="642938" y="1518969"/>
            <a:ext cx="7675562" cy="3600986"/>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41300">
              <a:spcBef>
                <a:spcPts val="1800"/>
              </a:spcBef>
              <a:defRPr/>
            </a:pPr>
            <a:r>
              <a:rPr lang="zh-CN" altLang="en-US" sz="2800" b="1" dirty="0">
                <a:latin typeface="宋体" pitchFamily="2" charset="-122"/>
                <a:cs typeface="Times New Roman" pitchFamily="18" charset="0"/>
              </a:rPr>
              <a:t>（</a:t>
            </a:r>
            <a:r>
              <a:rPr lang="zh-CN" altLang="zh-CN" sz="2800" b="1" dirty="0">
                <a:latin typeface="宋体" pitchFamily="2" charset="-122"/>
                <a:cs typeface="Times New Roman" pitchFamily="18" charset="0"/>
              </a:rPr>
              <a:t>2</a:t>
            </a:r>
            <a:r>
              <a:rPr lang="zh-CN" altLang="en-US" sz="2800" b="1" dirty="0">
                <a:latin typeface="宋体" pitchFamily="2" charset="-122"/>
                <a:cs typeface="Times New Roman" pitchFamily="18" charset="0"/>
              </a:rPr>
              <a:t>）</a:t>
            </a:r>
            <a:r>
              <a:rPr lang="zh-CN" altLang="en-US" sz="2800" b="1" dirty="0">
                <a:latin typeface="宋体" pitchFamily="2" charset="-122"/>
              </a:rPr>
              <a:t>定时器中断法</a:t>
            </a:r>
            <a:r>
              <a:rPr lang="en-US" altLang="zh-CN" sz="2800" b="1" dirty="0">
                <a:latin typeface="宋体" pitchFamily="2" charset="-122"/>
                <a:ea typeface="Arial Unicode MS" pitchFamily="34" charset="-122"/>
                <a:cs typeface="Arial Unicode MS" pitchFamily="34" charset="-122"/>
              </a:rPr>
              <a:t>    </a:t>
            </a:r>
          </a:p>
          <a:p>
            <a:pPr lvl="1" indent="241300">
              <a:spcBef>
                <a:spcPts val="1800"/>
              </a:spcBef>
              <a:buFont typeface="Wingdings" pitchFamily="2" charset="2"/>
              <a:buChar char="Ø"/>
              <a:defRPr/>
            </a:pPr>
            <a:r>
              <a:rPr lang="zh-CN" altLang="en-US" sz="2800" b="1" dirty="0" smtClean="0">
                <a:latin typeface="宋体" pitchFamily="2" charset="-122"/>
              </a:rPr>
              <a:t>适用于复杂控制系统</a:t>
            </a:r>
            <a:endParaRPr lang="en-US" altLang="zh-CN" sz="2800" b="1" dirty="0">
              <a:latin typeface="宋体" pitchFamily="2" charset="-122"/>
            </a:endParaRPr>
          </a:p>
          <a:p>
            <a:pPr lvl="1" indent="241300">
              <a:spcBef>
                <a:spcPts val="1800"/>
              </a:spcBef>
              <a:buFont typeface="Wingdings" pitchFamily="2" charset="2"/>
              <a:buChar char="Ø"/>
              <a:defRPr/>
            </a:pPr>
            <a:r>
              <a:rPr lang="zh-CN" altLang="en-US" sz="2800" b="1" dirty="0">
                <a:latin typeface="宋体" pitchFamily="2" charset="-122"/>
              </a:rPr>
              <a:t>每一次中断则换一个通电状态</a:t>
            </a:r>
            <a:endParaRPr lang="en-US" altLang="zh-CN" sz="2800" b="1" dirty="0">
              <a:latin typeface="宋体" pitchFamily="2" charset="-122"/>
            </a:endParaRPr>
          </a:p>
          <a:p>
            <a:pPr lvl="1" indent="241300">
              <a:spcBef>
                <a:spcPts val="1800"/>
              </a:spcBef>
              <a:buFont typeface="Wingdings" pitchFamily="2" charset="2"/>
              <a:buChar char="Ø"/>
              <a:defRPr/>
            </a:pPr>
            <a:r>
              <a:rPr lang="zh-CN" altLang="en-US" sz="2800" b="1" dirty="0">
                <a:latin typeface="宋体" pitchFamily="2" charset="-122"/>
              </a:rPr>
              <a:t>可以通过改变中断时间间隔来控制电动机的速度。</a:t>
            </a:r>
            <a:endParaRPr lang="en-US" altLang="zh-CN" sz="2800" b="1" dirty="0">
              <a:latin typeface="宋体" pitchFamily="2" charset="-122"/>
            </a:endParaRPr>
          </a:p>
          <a:p>
            <a:pPr lvl="1" indent="241300">
              <a:spcBef>
                <a:spcPts val="1800"/>
              </a:spcBef>
              <a:buFont typeface="Wingdings" pitchFamily="2" charset="2"/>
              <a:buChar char="Ø"/>
              <a:defRPr/>
            </a:pPr>
            <a:r>
              <a:rPr lang="zh-CN" altLang="en-US" sz="2800" b="1" dirty="0">
                <a:latin typeface="宋体" pitchFamily="2" charset="-122"/>
              </a:rPr>
              <a:t>占用</a:t>
            </a:r>
            <a:r>
              <a:rPr lang="en-US" altLang="zh-CN" sz="2800" b="1" dirty="0">
                <a:latin typeface="宋体" pitchFamily="2" charset="-122"/>
              </a:rPr>
              <a:t>CPU</a:t>
            </a:r>
            <a:r>
              <a:rPr lang="zh-CN" altLang="en-US" sz="2800" b="1" dirty="0">
                <a:latin typeface="宋体" pitchFamily="2" charset="-122"/>
              </a:rPr>
              <a:t>时间较少</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2B0224FE-EFEC-45A9-83D7-2AA4E686267D}" type="slidenum">
              <a:rPr lang="en-US" altLang="zh-CN" sz="1400" smtClean="0"/>
              <a:pPr>
                <a:spcBef>
                  <a:spcPct val="0"/>
                </a:spcBef>
                <a:buFontTx/>
                <a:buNone/>
              </a:pPr>
              <a:t>61</a:t>
            </a:fld>
            <a:endParaRPr lang="en-US" altLang="zh-CN" sz="1400" smtClean="0"/>
          </a:p>
        </p:txBody>
      </p:sp>
      <p:sp>
        <p:nvSpPr>
          <p:cNvPr id="99329" name="Rectangle 1"/>
          <p:cNvSpPr>
            <a:spLocks noChangeArrowheads="1"/>
          </p:cNvSpPr>
          <p:nvPr/>
        </p:nvSpPr>
        <p:spPr bwMode="auto">
          <a:xfrm>
            <a:off x="395288" y="1082774"/>
            <a:ext cx="8243887" cy="4362450"/>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6700">
              <a:defRPr/>
            </a:pPr>
            <a:r>
              <a:rPr lang="en-US" altLang="zh-CN" sz="2800" b="1" dirty="0">
                <a:latin typeface="宋体" pitchFamily="2" charset="-122"/>
              </a:rPr>
              <a:t>TIM</a:t>
            </a:r>
            <a:r>
              <a:rPr lang="zh-CN" altLang="en-US" sz="2800" b="1" dirty="0">
                <a:latin typeface="宋体" pitchFamily="2" charset="-122"/>
              </a:rPr>
              <a:t>： </a:t>
            </a:r>
            <a:r>
              <a:rPr lang="en-US" altLang="zh-CN" sz="2800" b="1" dirty="0">
                <a:latin typeface="宋体" pitchFamily="2" charset="-122"/>
              </a:rPr>
              <a:t>LCALL  CW</a:t>
            </a:r>
            <a:r>
              <a:rPr lang="zh-CN" altLang="en-US" sz="2800" b="1" dirty="0">
                <a:latin typeface="宋体" pitchFamily="2" charset="-122"/>
              </a:rPr>
              <a:t>；调用正转一步子程序</a:t>
            </a:r>
          </a:p>
          <a:p>
            <a:pPr indent="266700">
              <a:defRPr/>
            </a:pPr>
            <a:r>
              <a:rPr lang="zh-CN" altLang="en-US" sz="2800" b="1" dirty="0">
                <a:latin typeface="宋体" pitchFamily="2" charset="-122"/>
              </a:rPr>
              <a:t>      </a:t>
            </a:r>
            <a:r>
              <a:rPr lang="en-US" altLang="zh-CN" sz="2800" b="1" dirty="0">
                <a:latin typeface="宋体" pitchFamily="2" charset="-122"/>
              </a:rPr>
              <a:t>CLR    TR0</a:t>
            </a:r>
            <a:r>
              <a:rPr lang="zh-CN" altLang="en-US" sz="2800" b="1" dirty="0">
                <a:latin typeface="宋体" pitchFamily="2" charset="-122"/>
              </a:rPr>
              <a:t>；停定时器</a:t>
            </a:r>
          </a:p>
          <a:p>
            <a:pPr indent="266700">
              <a:defRPr/>
            </a:pPr>
            <a:r>
              <a:rPr lang="zh-CN" altLang="en-US" sz="2800" b="1" dirty="0">
                <a:latin typeface="宋体" pitchFamily="2" charset="-122"/>
              </a:rPr>
              <a:t>      </a:t>
            </a:r>
            <a:r>
              <a:rPr lang="en-US" altLang="zh-CN" sz="2800" b="1" dirty="0">
                <a:latin typeface="宋体" pitchFamily="2" charset="-122"/>
              </a:rPr>
              <a:t>MOV    A</a:t>
            </a:r>
            <a:r>
              <a:rPr lang="zh-CN" altLang="en-US" sz="2800" b="1" dirty="0">
                <a:latin typeface="宋体" pitchFamily="2" charset="-122"/>
              </a:rPr>
              <a:t>，</a:t>
            </a:r>
            <a:r>
              <a:rPr lang="en-US" altLang="zh-CN" sz="2800" b="1" dirty="0">
                <a:latin typeface="宋体" pitchFamily="2" charset="-122"/>
              </a:rPr>
              <a:t>TL0</a:t>
            </a:r>
            <a:r>
              <a:rPr lang="zh-CN" altLang="en-US" sz="2800" b="1" dirty="0">
                <a:latin typeface="宋体" pitchFamily="2" charset="-122"/>
              </a:rPr>
              <a:t>；原始计数值低位字节送</a:t>
            </a:r>
            <a:r>
              <a:rPr lang="en-US" altLang="zh-CN" sz="2800" b="1" dirty="0">
                <a:latin typeface="宋体" pitchFamily="2" charset="-122"/>
              </a:rPr>
              <a:t>A</a:t>
            </a:r>
          </a:p>
          <a:p>
            <a:pPr indent="266700">
              <a:defRPr/>
            </a:pPr>
            <a:r>
              <a:rPr lang="en-US" altLang="zh-CN" sz="2800" b="1" dirty="0">
                <a:latin typeface="宋体" pitchFamily="2" charset="-122"/>
              </a:rPr>
              <a:t>      ADD    A</a:t>
            </a:r>
            <a:r>
              <a:rPr lang="zh-CN" altLang="en-US" sz="2800" b="1" dirty="0">
                <a:latin typeface="宋体" pitchFamily="2" charset="-122"/>
              </a:rPr>
              <a:t>，</a:t>
            </a:r>
            <a:r>
              <a:rPr lang="en-US" altLang="zh-CN" sz="2800" b="1" dirty="0">
                <a:latin typeface="宋体" pitchFamily="2" charset="-122"/>
              </a:rPr>
              <a:t>R6</a:t>
            </a:r>
            <a:r>
              <a:rPr lang="zh-CN" altLang="en-US" sz="2800" b="1" dirty="0">
                <a:latin typeface="宋体" pitchFamily="2" charset="-122"/>
              </a:rPr>
              <a:t>；与加载值相加</a:t>
            </a:r>
          </a:p>
          <a:p>
            <a:pPr indent="266700">
              <a:defRPr/>
            </a:pPr>
            <a:r>
              <a:rPr lang="zh-CN" altLang="en-US" sz="2800" b="1" dirty="0">
                <a:latin typeface="宋体" pitchFamily="2" charset="-122"/>
              </a:rPr>
              <a:t>      </a:t>
            </a:r>
            <a:r>
              <a:rPr lang="en-US" altLang="zh-CN" sz="2800" b="1" dirty="0">
                <a:latin typeface="宋体" pitchFamily="2" charset="-122"/>
              </a:rPr>
              <a:t>MOV    T0</a:t>
            </a:r>
            <a:r>
              <a:rPr lang="zh-CN" altLang="en-US" sz="2800" b="1" dirty="0">
                <a:latin typeface="宋体" pitchFamily="2" charset="-122"/>
              </a:rPr>
              <a:t>，</a:t>
            </a:r>
            <a:r>
              <a:rPr lang="en-US" altLang="zh-CN" sz="2800" b="1" dirty="0">
                <a:latin typeface="宋体" pitchFamily="2" charset="-122"/>
              </a:rPr>
              <a:t>A</a:t>
            </a:r>
            <a:r>
              <a:rPr lang="zh-CN" altLang="en-US" sz="2800" b="1" dirty="0">
                <a:latin typeface="宋体" pitchFamily="2" charset="-122"/>
              </a:rPr>
              <a:t>；回送低位字节</a:t>
            </a:r>
          </a:p>
          <a:p>
            <a:pPr indent="266700">
              <a:defRPr/>
            </a:pPr>
            <a:r>
              <a:rPr lang="zh-CN" altLang="en-US" sz="2800" b="1" dirty="0">
                <a:latin typeface="宋体" pitchFamily="2" charset="-122"/>
              </a:rPr>
              <a:t>      </a:t>
            </a:r>
            <a:r>
              <a:rPr lang="en-US" altLang="zh-CN" sz="2800" b="1" dirty="0">
                <a:latin typeface="宋体" pitchFamily="2" charset="-122"/>
              </a:rPr>
              <a:t>MOV    A</a:t>
            </a:r>
            <a:r>
              <a:rPr lang="zh-CN" altLang="en-US" sz="2800" b="1" dirty="0">
                <a:latin typeface="宋体" pitchFamily="2" charset="-122"/>
              </a:rPr>
              <a:t>，</a:t>
            </a:r>
            <a:r>
              <a:rPr lang="en-US" altLang="zh-CN" sz="2800" b="1" dirty="0">
                <a:latin typeface="宋体" pitchFamily="2" charset="-122"/>
              </a:rPr>
              <a:t>TH0</a:t>
            </a:r>
            <a:r>
              <a:rPr lang="zh-CN" altLang="en-US" sz="2800" b="1" dirty="0">
                <a:latin typeface="宋体" pitchFamily="2" charset="-122"/>
              </a:rPr>
              <a:t>；原始计数值高位字节送</a:t>
            </a:r>
            <a:r>
              <a:rPr lang="en-US" altLang="zh-CN" sz="2800" b="1" dirty="0">
                <a:latin typeface="宋体" pitchFamily="2" charset="-122"/>
              </a:rPr>
              <a:t>A</a:t>
            </a:r>
          </a:p>
          <a:p>
            <a:pPr indent="266700">
              <a:defRPr/>
            </a:pPr>
            <a:r>
              <a:rPr lang="en-US" altLang="zh-CN" sz="2800" b="1" dirty="0">
                <a:latin typeface="宋体" pitchFamily="2" charset="-122"/>
              </a:rPr>
              <a:t>      ADDC   A</a:t>
            </a:r>
            <a:r>
              <a:rPr lang="zh-CN" altLang="en-US" sz="2800" b="1" dirty="0">
                <a:latin typeface="宋体" pitchFamily="2" charset="-122"/>
              </a:rPr>
              <a:t>，</a:t>
            </a:r>
            <a:r>
              <a:rPr lang="en-US" altLang="zh-CN" sz="2800" b="1" dirty="0">
                <a:latin typeface="宋体" pitchFamily="2" charset="-122"/>
              </a:rPr>
              <a:t>R7</a:t>
            </a:r>
            <a:r>
              <a:rPr lang="zh-CN" altLang="en-US" sz="2800" b="1" dirty="0">
                <a:latin typeface="宋体" pitchFamily="2" charset="-122"/>
              </a:rPr>
              <a:t>；与加载值相加</a:t>
            </a:r>
          </a:p>
          <a:p>
            <a:pPr indent="266700">
              <a:defRPr/>
            </a:pPr>
            <a:r>
              <a:rPr lang="zh-CN" altLang="en-US" sz="2800" b="1" dirty="0">
                <a:latin typeface="宋体" pitchFamily="2" charset="-122"/>
              </a:rPr>
              <a:t>      </a:t>
            </a:r>
            <a:r>
              <a:rPr lang="en-US" altLang="zh-CN" sz="2800" b="1" dirty="0">
                <a:latin typeface="宋体" pitchFamily="2" charset="-122"/>
              </a:rPr>
              <a:t>MOV    TH0</a:t>
            </a:r>
            <a:r>
              <a:rPr lang="zh-CN" altLang="en-US" sz="2800" b="1" dirty="0">
                <a:latin typeface="宋体" pitchFamily="2" charset="-122"/>
              </a:rPr>
              <a:t>，</a:t>
            </a:r>
            <a:r>
              <a:rPr lang="en-US" altLang="zh-CN" sz="2800" b="1" dirty="0">
                <a:latin typeface="宋体" pitchFamily="2" charset="-122"/>
              </a:rPr>
              <a:t>A</a:t>
            </a:r>
            <a:r>
              <a:rPr lang="zh-CN" altLang="en-US" sz="2800" b="1" dirty="0">
                <a:latin typeface="宋体" pitchFamily="2" charset="-122"/>
              </a:rPr>
              <a:t>；回高低位字节</a:t>
            </a:r>
          </a:p>
          <a:p>
            <a:pPr indent="266700">
              <a:defRPr/>
            </a:pPr>
            <a:r>
              <a:rPr lang="zh-CN" altLang="en-US" sz="2800" b="1" dirty="0">
                <a:latin typeface="宋体" pitchFamily="2" charset="-122"/>
              </a:rPr>
              <a:t>      </a:t>
            </a:r>
            <a:r>
              <a:rPr lang="en-US" altLang="zh-CN" sz="2800" b="1" dirty="0">
                <a:latin typeface="宋体" pitchFamily="2" charset="-122"/>
              </a:rPr>
              <a:t>SETB   TR0</a:t>
            </a:r>
            <a:r>
              <a:rPr lang="zh-CN" altLang="en-US" sz="2800" b="1" dirty="0">
                <a:latin typeface="宋体" pitchFamily="2" charset="-122"/>
              </a:rPr>
              <a:t>；开定时器</a:t>
            </a:r>
          </a:p>
          <a:p>
            <a:pPr indent="266700">
              <a:defRPr/>
            </a:pPr>
            <a:r>
              <a:rPr lang="zh-CN" altLang="en-US" sz="2800" b="1" dirty="0">
                <a:latin typeface="宋体" pitchFamily="2" charset="-122"/>
              </a:rPr>
              <a:t>      </a:t>
            </a:r>
            <a:r>
              <a:rPr lang="en-US" altLang="zh-CN" sz="2800" b="1" dirty="0">
                <a:latin typeface="宋体" pitchFamily="2" charset="-122"/>
              </a:rPr>
              <a:t>RETI       </a:t>
            </a:r>
            <a:r>
              <a:rPr lang="zh-CN" altLang="en-US" sz="2800" b="1" dirty="0">
                <a:latin typeface="宋体" pitchFamily="2" charset="-122"/>
              </a:rPr>
              <a:t>；中断返回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C1F45787-1FFA-4837-B639-D5F582DFA326}" type="slidenum">
              <a:rPr lang="en-US" altLang="zh-CN" sz="1400" smtClean="0"/>
              <a:pPr>
                <a:spcBef>
                  <a:spcPct val="0"/>
                </a:spcBef>
                <a:buFontTx/>
                <a:buNone/>
              </a:pPr>
              <a:t>62</a:t>
            </a:fld>
            <a:endParaRPr lang="en-US" altLang="zh-CN" sz="1400" smtClean="0"/>
          </a:p>
        </p:txBody>
      </p:sp>
      <p:sp>
        <p:nvSpPr>
          <p:cNvPr id="98305" name="Rectangle 1"/>
          <p:cNvSpPr>
            <a:spLocks noChangeArrowheads="1"/>
          </p:cNvSpPr>
          <p:nvPr/>
        </p:nvSpPr>
        <p:spPr bwMode="auto">
          <a:xfrm>
            <a:off x="323850" y="857250"/>
            <a:ext cx="8459788" cy="4662488"/>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8288">
              <a:spcBef>
                <a:spcPts val="1800"/>
              </a:spcBef>
              <a:defRPr/>
            </a:pPr>
            <a:r>
              <a:rPr lang="zh-CN" altLang="zh-CN" sz="2800" b="1" dirty="0">
                <a:latin typeface="宋体" pitchFamily="2" charset="-122"/>
              </a:rPr>
              <a:t>4</a:t>
            </a:r>
            <a:r>
              <a:rPr lang="en-US" altLang="zh-CN" sz="2800" b="1" dirty="0">
                <a:latin typeface="宋体" pitchFamily="2" charset="-122"/>
              </a:rPr>
              <a:t>. </a:t>
            </a:r>
            <a:r>
              <a:rPr lang="zh-CN" altLang="en-US" sz="2800" b="1" dirty="0">
                <a:latin typeface="宋体" pitchFamily="2" charset="-122"/>
              </a:rPr>
              <a:t>加减速定位控制</a:t>
            </a:r>
            <a:endParaRPr lang="en-US" altLang="zh-CN" sz="2800" b="1" dirty="0">
              <a:latin typeface="宋体" pitchFamily="2" charset="-122"/>
            </a:endParaRPr>
          </a:p>
          <a:p>
            <a:pPr indent="268288" eaLnBrk="1" hangingPunct="1">
              <a:spcBef>
                <a:spcPts val="1800"/>
              </a:spcBef>
              <a:defRPr/>
            </a:pPr>
            <a:r>
              <a:rPr lang="zh-CN" altLang="en-US" sz="2800" b="1" dirty="0">
                <a:latin typeface="宋体" pitchFamily="2" charset="-122"/>
              </a:rPr>
              <a:t>（</a:t>
            </a:r>
            <a:r>
              <a:rPr lang="en-US" altLang="zh-CN" sz="2800" b="1" dirty="0">
                <a:latin typeface="宋体" pitchFamily="2" charset="-122"/>
              </a:rPr>
              <a:t>1</a:t>
            </a:r>
            <a:r>
              <a:rPr lang="zh-CN" altLang="en-US" sz="2800" b="1" dirty="0">
                <a:latin typeface="宋体" pitchFamily="2" charset="-122"/>
              </a:rPr>
              <a:t>）电机启动与停止时</a:t>
            </a:r>
            <a:endParaRPr lang="en-US" altLang="zh-CN" sz="2800" b="1" dirty="0">
              <a:latin typeface="宋体" pitchFamily="2" charset="-122"/>
            </a:endParaRPr>
          </a:p>
          <a:p>
            <a:pPr indent="268288" eaLnBrk="1" hangingPunct="1">
              <a:spcBef>
                <a:spcPts val="1800"/>
              </a:spcBef>
              <a:defRPr/>
            </a:pPr>
            <a:r>
              <a:rPr lang="zh-CN" altLang="en-US" sz="2800" b="1" dirty="0" smtClean="0">
                <a:latin typeface="宋体" pitchFamily="2" charset="-122"/>
              </a:rPr>
              <a:t>  步进电机</a:t>
            </a:r>
            <a:r>
              <a:rPr lang="zh-CN" altLang="en-US" sz="2800" b="1" dirty="0">
                <a:latin typeface="宋体" pitchFamily="2" charset="-122"/>
              </a:rPr>
              <a:t>的启动频率和运行频率有比较大的差别，启动时，若以超过启动频率的频率直接启动，会造成失步，或是无法启动。所以启动时，要从低频逐渐增加到高频。</a:t>
            </a:r>
            <a:endParaRPr lang="en-US" altLang="zh-CN" sz="2800" b="1" dirty="0">
              <a:latin typeface="宋体" pitchFamily="2" charset="-122"/>
            </a:endParaRPr>
          </a:p>
          <a:p>
            <a:pPr indent="268288" eaLnBrk="1" hangingPunct="1">
              <a:spcBef>
                <a:spcPts val="1800"/>
              </a:spcBef>
              <a:defRPr/>
            </a:pPr>
            <a:r>
              <a:rPr lang="zh-CN" altLang="en-US" sz="2800" b="1" dirty="0" smtClean="0">
                <a:latin typeface="宋体" pitchFamily="2" charset="-122"/>
              </a:rPr>
              <a:t>  在</a:t>
            </a:r>
            <a:r>
              <a:rPr lang="zh-CN" altLang="en-US" sz="2800" b="1" dirty="0">
                <a:latin typeface="宋体" pitchFamily="2" charset="-122"/>
              </a:rPr>
              <a:t>停止时，若在高速下直接停止，电机将有可能由于惯性而产生过冲，从而无法准确停止，一般是先将它逐渐减速，到达某一低速后，再到位置停止。</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DB36853B-BEA6-4157-8225-0E3675380E61}" type="slidenum">
              <a:rPr lang="en-US" altLang="zh-CN" sz="1400" smtClean="0"/>
              <a:pPr>
                <a:spcBef>
                  <a:spcPct val="0"/>
                </a:spcBef>
                <a:buFontTx/>
                <a:buNone/>
              </a:pPr>
              <a:t>63</a:t>
            </a:fld>
            <a:endParaRPr lang="en-US" altLang="zh-CN" sz="1400" smtClean="0"/>
          </a:p>
        </p:txBody>
      </p:sp>
      <p:sp>
        <p:nvSpPr>
          <p:cNvPr id="98305" name="Rectangle 1"/>
          <p:cNvSpPr>
            <a:spLocks noChangeArrowheads="1"/>
          </p:cNvSpPr>
          <p:nvPr/>
        </p:nvSpPr>
        <p:spPr bwMode="auto">
          <a:xfrm>
            <a:off x="323528" y="996925"/>
            <a:ext cx="8459788" cy="423227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a:spcBef>
                <a:spcPts val="1800"/>
              </a:spcBef>
              <a:defRPr/>
            </a:pPr>
            <a:r>
              <a:rPr lang="zh-CN" altLang="en-US" sz="2800" b="1" dirty="0">
                <a:latin typeface="宋体" pitchFamily="2" charset="-122"/>
              </a:rPr>
              <a:t>（</a:t>
            </a:r>
            <a:r>
              <a:rPr lang="en-US" altLang="zh-CN" sz="2800" b="1" dirty="0">
                <a:latin typeface="宋体" pitchFamily="2" charset="-122"/>
              </a:rPr>
              <a:t>2</a:t>
            </a:r>
            <a:r>
              <a:rPr lang="zh-CN" altLang="en-US" sz="2800" b="1" dirty="0">
                <a:latin typeface="宋体" pitchFamily="2" charset="-122"/>
              </a:rPr>
              <a:t>）电动机运行时，根据距离长短来决定</a:t>
            </a:r>
            <a:endParaRPr lang="en-US" altLang="zh-CN" sz="2800" b="1" dirty="0">
              <a:latin typeface="宋体" pitchFamily="2" charset="-122"/>
            </a:endParaRPr>
          </a:p>
          <a:p>
            <a:pPr indent="268288" eaLnBrk="1" hangingPunct="1">
              <a:spcBef>
                <a:spcPts val="1800"/>
              </a:spcBef>
              <a:defRPr/>
            </a:pPr>
            <a:r>
              <a:rPr lang="zh-CN" altLang="zh-CN" sz="2800" b="1" dirty="0">
                <a:latin typeface="宋体" pitchFamily="2" charset="-122"/>
              </a:rPr>
              <a:t>①短距离：由于距离较短，来不及升到最高转速，因此在这种情况下步进电动机以接近起动频率运行，运行过程没有加减速。</a:t>
            </a:r>
            <a:endParaRPr lang="en-US" altLang="zh-CN" sz="2800" b="1" dirty="0">
              <a:latin typeface="宋体" pitchFamily="2" charset="-122"/>
            </a:endParaRPr>
          </a:p>
          <a:p>
            <a:pPr indent="268288" eaLnBrk="1" hangingPunct="1">
              <a:spcBef>
                <a:spcPts val="1800"/>
              </a:spcBef>
              <a:defRPr/>
            </a:pPr>
            <a:r>
              <a:rPr lang="zh-CN" altLang="zh-CN" sz="2800" b="1" dirty="0">
                <a:latin typeface="宋体" pitchFamily="2" charset="-122"/>
              </a:rPr>
              <a:t>②中、短距离：在这种距离情况下，步进电动机只有加减速过程，而没有恒速过程。</a:t>
            </a:r>
            <a:endParaRPr lang="en-US" altLang="zh-CN" sz="2800" b="1" dirty="0">
              <a:latin typeface="宋体" pitchFamily="2" charset="-122"/>
            </a:endParaRPr>
          </a:p>
          <a:p>
            <a:pPr indent="268288" eaLnBrk="1" hangingPunct="1">
              <a:spcBef>
                <a:spcPts val="1800"/>
              </a:spcBef>
              <a:defRPr/>
            </a:pPr>
            <a:r>
              <a:rPr lang="zh-CN" altLang="zh-CN" sz="2800" b="1" dirty="0">
                <a:latin typeface="宋体" pitchFamily="2" charset="-122"/>
              </a:rPr>
              <a:t>③中、长距离：在中、长距离，不仅要有加减速，还有恒速阶段。</a:t>
            </a:r>
            <a:endParaRPr lang="zh-CN" altLang="en-US" sz="2800" b="1" dirty="0">
              <a:latin typeface="宋体" pitchFamily="2"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C4FFBC8-8289-4E8F-9309-607B49B3439C}" type="slidenum">
              <a:rPr lang="en-US" altLang="zh-CN" sz="1400" smtClean="0"/>
              <a:pPr>
                <a:spcBef>
                  <a:spcPct val="0"/>
                </a:spcBef>
                <a:buFontTx/>
                <a:buNone/>
              </a:pPr>
              <a:t>64</a:t>
            </a:fld>
            <a:endParaRPr lang="en-US" altLang="zh-CN" sz="1400" smtClean="0"/>
          </a:p>
        </p:txBody>
      </p:sp>
      <p:pic>
        <p:nvPicPr>
          <p:cNvPr id="65539" name="图片 3" descr="图6.46.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2938" y="1214438"/>
            <a:ext cx="8081962" cy="444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F2E2C28E-EBD8-4634-B196-5AF91C9B0DF5}" type="slidenum">
              <a:rPr lang="en-US" altLang="zh-CN" sz="1400" smtClean="0"/>
              <a:pPr>
                <a:spcBef>
                  <a:spcPct val="0"/>
                </a:spcBef>
                <a:buFontTx/>
                <a:buNone/>
              </a:pPr>
              <a:t>65</a:t>
            </a:fld>
            <a:endParaRPr lang="en-US" altLang="zh-CN" sz="1400" smtClean="0"/>
          </a:p>
        </p:txBody>
      </p:sp>
      <p:sp>
        <p:nvSpPr>
          <p:cNvPr id="98305" name="Rectangle 1"/>
          <p:cNvSpPr>
            <a:spLocks noChangeArrowheads="1"/>
          </p:cNvSpPr>
          <p:nvPr/>
        </p:nvSpPr>
        <p:spPr bwMode="auto">
          <a:xfrm>
            <a:off x="323850" y="857250"/>
            <a:ext cx="8459788" cy="1616075"/>
          </a:xfrm>
          <a:prstGeom prst="rect">
            <a:avLst/>
          </a:prstGeom>
          <a:noFill/>
          <a:ln w="9525">
            <a:noFill/>
            <a:miter lim="800000"/>
            <a:headEnd/>
            <a:tailEnd/>
          </a:ln>
          <a:effectLst>
            <a:prstShdw prst="shdw17" dist="17961" dir="2700000">
              <a:schemeClr val="accent1">
                <a:gamma/>
                <a:shade val="60000"/>
                <a:invGamma/>
              </a:schemeClr>
            </a:prstShdw>
          </a:effectLst>
        </p:spPr>
        <p:txBody>
          <a:bodyPr anchor="ctr">
            <a:spAutoFit/>
          </a:bodyPr>
          <a:lstStyle/>
          <a:p>
            <a:pPr indent="268288">
              <a:spcBef>
                <a:spcPts val="1800"/>
              </a:spcBef>
              <a:defRPr/>
            </a:pPr>
            <a:r>
              <a:rPr lang="zh-CN" altLang="en-US" sz="2800" b="1" dirty="0">
                <a:latin typeface="宋体" pitchFamily="2" charset="-122"/>
              </a:rPr>
              <a:t>（</a:t>
            </a:r>
            <a:r>
              <a:rPr lang="en-US" altLang="zh-CN" sz="2800" b="1" dirty="0">
                <a:latin typeface="宋体" pitchFamily="2" charset="-122"/>
              </a:rPr>
              <a:t>3</a:t>
            </a:r>
            <a:r>
              <a:rPr lang="zh-CN" altLang="en-US" sz="2800" b="1" dirty="0">
                <a:latin typeface="宋体" pitchFamily="2" charset="-122"/>
              </a:rPr>
              <a:t>）加减速曲线的确定</a:t>
            </a:r>
            <a:endParaRPr lang="en-US" altLang="zh-CN" sz="2800" b="1" dirty="0">
              <a:latin typeface="宋体" pitchFamily="2" charset="-122"/>
            </a:endParaRPr>
          </a:p>
          <a:p>
            <a:pPr indent="268288">
              <a:spcBef>
                <a:spcPts val="1800"/>
              </a:spcBef>
              <a:defRPr/>
            </a:pPr>
            <a:r>
              <a:rPr lang="zh-CN" altLang="en-US" sz="2800" b="1" dirty="0">
                <a:latin typeface="宋体" pitchFamily="2" charset="-122"/>
              </a:rPr>
              <a:t>以下图直线型加速为例，假定每档时间相同，分</a:t>
            </a:r>
            <a:r>
              <a:rPr lang="en-US" altLang="zh-CN" sz="2800" b="1" i="1" dirty="0">
                <a:latin typeface="Times New Roman" pitchFamily="18" charset="0"/>
                <a:cs typeface="Times New Roman" pitchFamily="18" charset="0"/>
              </a:rPr>
              <a:t>k</a:t>
            </a:r>
            <a:r>
              <a:rPr lang="en-US" altLang="zh-CN" sz="2800" b="1" i="1" baseline="-25000" dirty="0">
                <a:latin typeface="Times New Roman" pitchFamily="18" charset="0"/>
                <a:cs typeface="Times New Roman" pitchFamily="18" charset="0"/>
              </a:rPr>
              <a:t>m</a:t>
            </a:r>
            <a:r>
              <a:rPr lang="zh-CN" altLang="en-US" sz="2800" b="1" dirty="0">
                <a:latin typeface="宋体" pitchFamily="2" charset="-122"/>
              </a:rPr>
              <a:t>档。各档频率为：</a:t>
            </a:r>
            <a:endParaRPr lang="en-US" altLang="zh-CN" sz="2800" b="1" dirty="0">
              <a:latin typeface="宋体" pitchFamily="2" charset="-122"/>
            </a:endParaRPr>
          </a:p>
        </p:txBody>
      </p:sp>
      <p:pic>
        <p:nvPicPr>
          <p:cNvPr id="66564" name="图片 3" descr="图6.47.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3000375"/>
            <a:ext cx="3908425"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6565" name="Object 2"/>
          <p:cNvGraphicFramePr>
            <a:graphicFrameLocks noChangeAspect="1"/>
          </p:cNvGraphicFramePr>
          <p:nvPr>
            <p:extLst>
              <p:ext uri="{D42A27DB-BD31-4B8C-83A1-F6EECF244321}">
                <p14:modId xmlns:p14="http://schemas.microsoft.com/office/powerpoint/2010/main" val="3232162587"/>
              </p:ext>
            </p:extLst>
          </p:nvPr>
        </p:nvGraphicFramePr>
        <p:xfrm>
          <a:off x="3347864" y="2229361"/>
          <a:ext cx="1074147" cy="456704"/>
        </p:xfrm>
        <a:graphic>
          <a:graphicData uri="http://schemas.openxmlformats.org/presentationml/2006/ole">
            <mc:AlternateContent xmlns:mc="http://schemas.openxmlformats.org/markup-compatibility/2006">
              <mc:Choice xmlns:v="urn:schemas-microsoft-com:vml" Requires="v">
                <p:oleObj spid="_x0000_s67105" name="Equation" r:id="rId4" imgW="774360" imgH="330120" progId="Equation.DSMT4">
                  <p:embed/>
                </p:oleObj>
              </mc:Choice>
              <mc:Fallback>
                <p:oleObj name="Equation" r:id="rId4" imgW="774360" imgH="330120" progId="Equation.DSMT4">
                  <p:embed/>
                  <p:pic>
                    <p:nvPicPr>
                      <p:cNvPr id="0" name="Object 2"/>
                      <p:cNvPicPr>
                        <a:picLocks noChangeAspect="1" noChangeArrowheads="1"/>
                      </p:cNvPicPr>
                      <p:nvPr/>
                    </p:nvPicPr>
                    <p:blipFill>
                      <a:blip r:embed="rId5"/>
                      <a:srcRect/>
                      <a:stretch>
                        <a:fillRect/>
                      </a:stretch>
                    </p:blipFill>
                    <p:spPr bwMode="auto">
                      <a:xfrm>
                        <a:off x="3347864" y="2229361"/>
                        <a:ext cx="1074147" cy="456704"/>
                      </a:xfrm>
                      <a:prstGeom prst="rect">
                        <a:avLst/>
                      </a:prstGeom>
                      <a:noFill/>
                      <a:ln>
                        <a:noFill/>
                      </a:ln>
                      <a:effectLst/>
                      <a:extLst/>
                    </p:spPr>
                  </p:pic>
                </p:oleObj>
              </mc:Fallback>
            </mc:AlternateContent>
          </a:graphicData>
        </a:graphic>
      </p:graphicFrame>
      <p:graphicFrame>
        <p:nvGraphicFramePr>
          <p:cNvPr id="66566" name="Object 3"/>
          <p:cNvGraphicFramePr>
            <a:graphicFrameLocks noChangeAspect="1"/>
          </p:cNvGraphicFramePr>
          <p:nvPr/>
        </p:nvGraphicFramePr>
        <p:xfrm>
          <a:off x="5500688" y="2143125"/>
          <a:ext cx="2828925" cy="571500"/>
        </p:xfrm>
        <a:graphic>
          <a:graphicData uri="http://schemas.openxmlformats.org/presentationml/2006/ole">
            <mc:AlternateContent xmlns:mc="http://schemas.openxmlformats.org/markup-compatibility/2006">
              <mc:Choice xmlns:v="urn:schemas-microsoft-com:vml" Requires="v">
                <p:oleObj spid="_x0000_s67106" name="公式" r:id="rId6" imgW="1130300" imgH="228600" progId="Equation.3">
                  <p:embed/>
                </p:oleObj>
              </mc:Choice>
              <mc:Fallback>
                <p:oleObj name="公式" r:id="rId6" imgW="1130300" imgH="228600" progId="Equation.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0688" y="2143125"/>
                        <a:ext cx="28289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p14="http://schemas.microsoft.com/office/powerpoint/2010/main">
        <mc:Choice Requires="p14">
          <p:contentPart p14:bwMode="auto" r:id="rId8">
            <p14:nvContentPartPr>
              <p14:cNvPr id="17" name="墨迹 16"/>
              <p14:cNvContentPartPr/>
              <p14:nvPr/>
            </p14:nvContentPartPr>
            <p14:xfrm>
              <a:off x="3096200" y="4292680"/>
              <a:ext cx="500640" cy="818160"/>
            </p14:xfrm>
          </p:contentPart>
        </mc:Choice>
        <mc:Fallback xmlns="">
          <p:pic>
            <p:nvPicPr>
              <p:cNvPr id="17" name="墨迹 16"/>
              <p:cNvPicPr/>
              <p:nvPr/>
            </p:nvPicPr>
            <p:blipFill>
              <a:blip r:embed="rId9"/>
              <a:stretch>
                <a:fillRect/>
              </a:stretch>
            </p:blipFill>
            <p:spPr>
              <a:xfrm>
                <a:off x="3085763" y="4282242"/>
                <a:ext cx="521515" cy="839037"/>
              </a:xfrm>
              <a:prstGeom prst="rect">
                <a:avLst/>
              </a:prstGeom>
            </p:spPr>
          </p:pic>
        </mc:Fallback>
      </mc:AlternateContent>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539844E-CEE8-4B76-BD01-D3B510796C44}" type="slidenum">
              <a:rPr lang="en-US" altLang="zh-CN" sz="1400" smtClean="0"/>
              <a:pPr>
                <a:spcBef>
                  <a:spcPct val="0"/>
                </a:spcBef>
                <a:buFontTx/>
                <a:buNone/>
              </a:pPr>
              <a:t>66</a:t>
            </a:fld>
            <a:endParaRPr lang="en-US" altLang="zh-CN" sz="1400" smtClean="0"/>
          </a:p>
        </p:txBody>
      </p:sp>
      <p:graphicFrame>
        <p:nvGraphicFramePr>
          <p:cNvPr id="67587" name="Object 2"/>
          <p:cNvGraphicFramePr>
            <a:graphicFrameLocks noChangeAspect="1"/>
          </p:cNvGraphicFramePr>
          <p:nvPr>
            <p:extLst>
              <p:ext uri="{D42A27DB-BD31-4B8C-83A1-F6EECF244321}">
                <p14:modId xmlns:p14="http://schemas.microsoft.com/office/powerpoint/2010/main" val="373243737"/>
              </p:ext>
            </p:extLst>
          </p:nvPr>
        </p:nvGraphicFramePr>
        <p:xfrm>
          <a:off x="3275856" y="1961030"/>
          <a:ext cx="2660119" cy="756364"/>
        </p:xfrm>
        <a:graphic>
          <a:graphicData uri="http://schemas.openxmlformats.org/presentationml/2006/ole">
            <mc:AlternateContent xmlns:mc="http://schemas.openxmlformats.org/markup-compatibility/2006">
              <mc:Choice xmlns:v="urn:schemas-microsoft-com:vml" Requires="v">
                <p:oleObj spid="_x0000_s69574" name="Equation" r:id="rId3" imgW="2361960" imgH="672840" progId="Equation.DSMT4">
                  <p:embed/>
                </p:oleObj>
              </mc:Choice>
              <mc:Fallback>
                <p:oleObj name="Equation" r:id="rId3" imgW="2361960" imgH="672840" progId="Equation.DSMT4">
                  <p:embed/>
                  <p:pic>
                    <p:nvPicPr>
                      <p:cNvPr id="0" name="Object 2"/>
                      <p:cNvPicPr>
                        <a:picLocks noChangeAspect="1" noChangeArrowheads="1"/>
                      </p:cNvPicPr>
                      <p:nvPr/>
                    </p:nvPicPr>
                    <p:blipFill>
                      <a:blip r:embed="rId4"/>
                      <a:srcRect/>
                      <a:stretch>
                        <a:fillRect/>
                      </a:stretch>
                    </p:blipFill>
                    <p:spPr bwMode="auto">
                      <a:xfrm>
                        <a:off x="3275856" y="1961030"/>
                        <a:ext cx="2660119" cy="756364"/>
                      </a:xfrm>
                      <a:prstGeom prst="rect">
                        <a:avLst/>
                      </a:prstGeom>
                      <a:noFill/>
                      <a:ln>
                        <a:noFill/>
                      </a:ln>
                      <a:effectLst/>
                      <a:extLst/>
                    </p:spPr>
                  </p:pic>
                </p:oleObj>
              </mc:Fallback>
            </mc:AlternateContent>
          </a:graphicData>
        </a:graphic>
      </p:graphicFrame>
      <p:sp>
        <p:nvSpPr>
          <p:cNvPr id="67588" name="TextBox 6"/>
          <p:cNvSpPr txBox="1">
            <a:spLocks noChangeArrowheads="1"/>
          </p:cNvSpPr>
          <p:nvPr/>
        </p:nvSpPr>
        <p:spPr bwMode="auto">
          <a:xfrm>
            <a:off x="714375" y="1350920"/>
            <a:ext cx="1643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a:t>总时间：</a:t>
            </a:r>
          </a:p>
        </p:txBody>
      </p:sp>
      <p:sp>
        <p:nvSpPr>
          <p:cNvPr id="67589" name="TextBox 7"/>
          <p:cNvSpPr txBox="1">
            <a:spLocks noChangeArrowheads="1"/>
          </p:cNvSpPr>
          <p:nvPr/>
        </p:nvSpPr>
        <p:spPr bwMode="auto">
          <a:xfrm>
            <a:off x="6115585" y="1182727"/>
            <a:ext cx="2776895"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en-US" altLang="zh-CN" sz="2000" b="1" i="1" dirty="0" smtClean="0">
                <a:latin typeface="Times New Roman" pitchFamily="18" charset="0"/>
                <a:cs typeface="Times New Roman" pitchFamily="18" charset="0"/>
              </a:rPr>
              <a:t>J</a:t>
            </a:r>
            <a:r>
              <a:rPr lang="en-US" altLang="zh-CN" sz="2000" b="1" dirty="0" smtClean="0">
                <a:latin typeface="Times New Roman" pitchFamily="18" charset="0"/>
                <a:cs typeface="Times New Roman" pitchFamily="18" charset="0"/>
              </a:rPr>
              <a:t> </a:t>
            </a:r>
            <a:r>
              <a:rPr lang="en-US" altLang="zh-CN" sz="2000" b="1" dirty="0">
                <a:latin typeface="Times New Roman" pitchFamily="18" charset="0"/>
                <a:cs typeface="Times New Roman" pitchFamily="18" charset="0"/>
              </a:rPr>
              <a:t>– </a:t>
            </a:r>
            <a:r>
              <a:rPr lang="zh-CN" altLang="en-US" sz="2000" b="1" dirty="0">
                <a:latin typeface="Times New Roman" panose="02020603050405020304" pitchFamily="18" charset="0"/>
                <a:cs typeface="Times New Roman" panose="02020603050405020304" pitchFamily="18" charset="0"/>
              </a:rPr>
              <a:t>电动机轴</a:t>
            </a:r>
            <a:r>
              <a:rPr lang="zh-CN" altLang="en-US" sz="2000" b="1" dirty="0" smtClean="0">
                <a:latin typeface="Times New Roman" panose="02020603050405020304" pitchFamily="18" charset="0"/>
                <a:cs typeface="Times New Roman" panose="02020603050405020304" pitchFamily="18" charset="0"/>
              </a:rPr>
              <a:t>上总</a:t>
            </a:r>
            <a:r>
              <a:rPr lang="zh-CN" altLang="en-US" sz="2000" b="1" dirty="0">
                <a:latin typeface="Times New Roman" panose="02020603050405020304" pitchFamily="18" charset="0"/>
                <a:cs typeface="Times New Roman" panose="02020603050405020304" pitchFamily="18" charset="0"/>
              </a:rPr>
              <a:t>惯量</a:t>
            </a:r>
            <a:r>
              <a:rPr lang="zh-CN" altLang="en-US" sz="2000" b="1" dirty="0" smtClean="0">
                <a:latin typeface="Times New Roman" panose="02020603050405020304" pitchFamily="18" charset="0"/>
                <a:cs typeface="Times New Roman" panose="02020603050405020304" pitchFamily="18" charset="0"/>
              </a:rPr>
              <a:t>；</a:t>
            </a:r>
            <a:endParaRPr lang="en-US" altLang="zh-CN" sz="2000" b="1" dirty="0" smtClean="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i="1" dirty="0" err="1" smtClean="0">
                <a:latin typeface="Times New Roman" pitchFamily="18" charset="0"/>
                <a:cs typeface="Times New Roman" pitchFamily="18" charset="0"/>
              </a:rPr>
              <a:t>f</a:t>
            </a:r>
            <a:r>
              <a:rPr lang="en-US" altLang="zh-CN" sz="2000" b="1" baseline="-25000" dirty="0" err="1" smtClean="0">
                <a:latin typeface="Times New Roman" panose="02020603050405020304" pitchFamily="18" charset="0"/>
                <a:cs typeface="Times New Roman" panose="02020603050405020304" pitchFamily="18" charset="0"/>
              </a:rPr>
              <a:t>1</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最低运行频率；</a:t>
            </a:r>
            <a:endParaRPr lang="en-US" altLang="zh-CN"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i="1" dirty="0" err="1" smtClean="0">
                <a:latin typeface="Times New Roman" pitchFamily="18" charset="0"/>
                <a:cs typeface="Times New Roman" pitchFamily="18" charset="0"/>
              </a:rPr>
              <a:t>f</a:t>
            </a:r>
            <a:r>
              <a:rPr lang="en-US" altLang="zh-CN" sz="2000" b="1" i="1" baseline="-25000" dirty="0" err="1" smtClean="0">
                <a:latin typeface="Times New Roman" pitchFamily="18" charset="0"/>
                <a:cs typeface="Times New Roman" pitchFamily="18" charset="0"/>
              </a:rPr>
              <a:t>m</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最高</a:t>
            </a:r>
            <a:r>
              <a:rPr lang="zh-CN" altLang="en-US" sz="2000" b="1" dirty="0" smtClean="0">
                <a:latin typeface="Times New Roman" panose="02020603050405020304" pitchFamily="18" charset="0"/>
                <a:cs typeface="Times New Roman" panose="02020603050405020304" pitchFamily="18" charset="0"/>
              </a:rPr>
              <a:t>运行频率</a:t>
            </a:r>
            <a:endParaRPr lang="en-US" altLang="zh-CN" sz="2000" b="1" dirty="0" smtClean="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i="1" dirty="0" smtClean="0">
                <a:latin typeface="Times New Roman" pitchFamily="18" charset="0"/>
                <a:cs typeface="Times New Roman" pitchFamily="18" charset="0"/>
              </a:rPr>
              <a:t>T</a:t>
            </a:r>
            <a:r>
              <a:rPr lang="en-US" altLang="zh-CN" sz="2000" b="1" i="1" baseline="-25000" dirty="0" smtClean="0">
                <a:latin typeface="Times New Roman" pitchFamily="18" charset="0"/>
                <a:cs typeface="Times New Roman" pitchFamily="18" charset="0"/>
              </a:rPr>
              <a:t>m</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电机转矩</a:t>
            </a:r>
            <a:r>
              <a:rPr lang="zh-CN" altLang="en-US" sz="2000" b="1" dirty="0" smtClean="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i="1" dirty="0" smtClean="0">
                <a:latin typeface="Times New Roman" pitchFamily="18" charset="0"/>
                <a:cs typeface="Times New Roman" pitchFamily="18" charset="0"/>
              </a:rPr>
              <a:t>T</a:t>
            </a:r>
            <a:r>
              <a:rPr lang="en-US" altLang="zh-CN" sz="2000" b="1" i="1" baseline="-25000" dirty="0" smtClean="0">
                <a:latin typeface="Times New Roman" pitchFamily="18" charset="0"/>
                <a:cs typeface="Times New Roman" pitchFamily="18" charset="0"/>
              </a:rPr>
              <a:t>L</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总阻力矩</a:t>
            </a:r>
            <a:r>
              <a:rPr lang="zh-CN" altLang="en-US" sz="2000" b="1" dirty="0" smtClean="0">
                <a:latin typeface="Times New Roman" panose="02020603050405020304" pitchFamily="18" charset="0"/>
                <a:cs typeface="Times New Roman" panose="02020603050405020304" pitchFamily="18" charset="0"/>
              </a:rPr>
              <a:t>；</a:t>
            </a:r>
            <a:endParaRPr lang="en-US" altLang="zh-CN" sz="2000" b="1" dirty="0" smtClean="0">
              <a:latin typeface="Times New Roman" panose="02020603050405020304" pitchFamily="18" charset="0"/>
              <a:cs typeface="Times New Roman" panose="02020603050405020304" pitchFamily="18" charset="0"/>
            </a:endParaRPr>
          </a:p>
          <a:p>
            <a:pPr eaLnBrk="1" hangingPunct="1">
              <a:spcBef>
                <a:spcPct val="0"/>
              </a:spcBef>
              <a:buFontTx/>
              <a:buNone/>
            </a:pPr>
            <a:r>
              <a:rPr lang="en-US" altLang="zh-CN" sz="2000" b="1" i="1" dirty="0" err="1" smtClean="0">
                <a:latin typeface="Times New Roman" pitchFamily="18" charset="0"/>
                <a:cs typeface="Times New Roman" pitchFamily="18" charset="0"/>
              </a:rPr>
              <a:t>θ</a:t>
            </a:r>
            <a:r>
              <a:rPr lang="en-US" altLang="zh-CN" sz="2000" b="1" i="1" baseline="-25000" dirty="0" err="1" smtClean="0">
                <a:latin typeface="Times New Roman" pitchFamily="18" charset="0"/>
                <a:cs typeface="Times New Roman" pitchFamily="18" charset="0"/>
              </a:rPr>
              <a:t>s</a:t>
            </a:r>
            <a:r>
              <a:rPr lang="en-US" altLang="zh-CN" sz="2000" b="1" dirty="0" smtClean="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步距角</a:t>
            </a:r>
            <a:r>
              <a:rPr lang="zh-CN" altLang="en-US" sz="2000" b="1" dirty="0" smtClean="0">
                <a:latin typeface="Times New Roman" panose="02020603050405020304" pitchFamily="18" charset="0"/>
                <a:cs typeface="Times New Roman" panose="02020603050405020304" pitchFamily="18" charset="0"/>
              </a:rPr>
              <a:t>（</a:t>
            </a:r>
            <a:r>
              <a:rPr lang="en-US" altLang="zh-CN" sz="2000" b="1" dirty="0" smtClean="0">
                <a:latin typeface="Times New Roman" panose="02020603050405020304" pitchFamily="18" charset="0"/>
                <a:cs typeface="Times New Roman" panose="02020603050405020304" pitchFamily="18" charset="0"/>
              </a:rPr>
              <a:t>rad</a:t>
            </a:r>
            <a:r>
              <a:rPr lang="zh-CN" altLang="en-US" sz="2000" b="1" dirty="0" smtClean="0">
                <a:latin typeface="Times New Roman" panose="02020603050405020304" pitchFamily="18" charset="0"/>
                <a:cs typeface="Times New Roman" panose="02020603050405020304" pitchFamily="18" charset="0"/>
              </a:rPr>
              <a:t>）</a:t>
            </a:r>
            <a:endParaRPr lang="zh-CN" altLang="en-US" sz="2000" b="1" dirty="0">
              <a:latin typeface="Times New Roman" panose="02020603050405020304" pitchFamily="18" charset="0"/>
              <a:cs typeface="Times New Roman" panose="02020603050405020304" pitchFamily="18" charset="0"/>
            </a:endParaRPr>
          </a:p>
        </p:txBody>
      </p:sp>
      <p:sp>
        <p:nvSpPr>
          <p:cNvPr id="67590" name="TextBox 8"/>
          <p:cNvSpPr txBox="1">
            <a:spLocks noChangeArrowheads="1"/>
          </p:cNvSpPr>
          <p:nvPr/>
        </p:nvSpPr>
        <p:spPr bwMode="auto">
          <a:xfrm>
            <a:off x="714375" y="3121719"/>
            <a:ext cx="2786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a:t>各阶梯时间：</a:t>
            </a:r>
          </a:p>
        </p:txBody>
      </p:sp>
      <p:graphicFrame>
        <p:nvGraphicFramePr>
          <p:cNvPr id="67591" name="Object 4"/>
          <p:cNvGraphicFramePr>
            <a:graphicFrameLocks noChangeAspect="1"/>
          </p:cNvGraphicFramePr>
          <p:nvPr>
            <p:extLst>
              <p:ext uri="{D42A27DB-BD31-4B8C-83A1-F6EECF244321}">
                <p14:modId xmlns:p14="http://schemas.microsoft.com/office/powerpoint/2010/main" val="2070730884"/>
              </p:ext>
            </p:extLst>
          </p:nvPr>
        </p:nvGraphicFramePr>
        <p:xfrm>
          <a:off x="3076287" y="3144874"/>
          <a:ext cx="1751013" cy="571500"/>
        </p:xfrm>
        <a:graphic>
          <a:graphicData uri="http://schemas.openxmlformats.org/presentationml/2006/ole">
            <mc:AlternateContent xmlns:mc="http://schemas.openxmlformats.org/markup-compatibility/2006">
              <mc:Choice xmlns:v="urn:schemas-microsoft-com:vml" Requires="v">
                <p:oleObj spid="_x0000_s69575" name="公式" r:id="rId5" imgW="698500" imgH="228600" progId="Equation.3">
                  <p:embed/>
                </p:oleObj>
              </mc:Choice>
              <mc:Fallback>
                <p:oleObj name="公式" r:id="rId5" imgW="698500" imgH="2286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287" y="3144874"/>
                        <a:ext cx="1751013"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2" name="TextBox 10"/>
          <p:cNvSpPr txBox="1">
            <a:spLocks noChangeArrowheads="1"/>
          </p:cNvSpPr>
          <p:nvPr/>
        </p:nvSpPr>
        <p:spPr bwMode="auto">
          <a:xfrm>
            <a:off x="785813" y="3903569"/>
            <a:ext cx="169795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dirty="0"/>
              <a:t>分档数：</a:t>
            </a:r>
          </a:p>
        </p:txBody>
      </p:sp>
      <p:graphicFrame>
        <p:nvGraphicFramePr>
          <p:cNvPr id="67593" name="Object 5"/>
          <p:cNvGraphicFramePr>
            <a:graphicFrameLocks noChangeAspect="1"/>
          </p:cNvGraphicFramePr>
          <p:nvPr>
            <p:extLst>
              <p:ext uri="{D42A27DB-BD31-4B8C-83A1-F6EECF244321}">
                <p14:modId xmlns:p14="http://schemas.microsoft.com/office/powerpoint/2010/main" val="91049982"/>
              </p:ext>
            </p:extLst>
          </p:nvPr>
        </p:nvGraphicFramePr>
        <p:xfrm>
          <a:off x="3095625" y="3633694"/>
          <a:ext cx="1620391" cy="947434"/>
        </p:xfrm>
        <a:graphic>
          <a:graphicData uri="http://schemas.openxmlformats.org/presentationml/2006/ole">
            <mc:AlternateContent xmlns:mc="http://schemas.openxmlformats.org/markup-compatibility/2006">
              <mc:Choice xmlns:v="urn:schemas-microsoft-com:vml" Requires="v">
                <p:oleObj spid="_x0000_s69576" name="公式" r:id="rId7" imgW="736600" imgH="431800" progId="Equation.3">
                  <p:embed/>
                </p:oleObj>
              </mc:Choice>
              <mc:Fallback>
                <p:oleObj name="公式" r:id="rId7" imgW="736600" imgH="4318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5625" y="3633694"/>
                        <a:ext cx="1620391" cy="947434"/>
                      </a:xfrm>
                      <a:prstGeom prst="rect">
                        <a:avLst/>
                      </a:prstGeom>
                      <a:noFill/>
                      <a:ln>
                        <a:noFill/>
                      </a:ln>
                      <a:effectLst/>
                      <a:extLst/>
                    </p:spPr>
                  </p:pic>
                </p:oleObj>
              </mc:Fallback>
            </mc:AlternateContent>
          </a:graphicData>
        </a:graphic>
      </p:graphicFrame>
      <p:graphicFrame>
        <p:nvGraphicFramePr>
          <p:cNvPr id="67594" name="Object 6"/>
          <p:cNvGraphicFramePr>
            <a:graphicFrameLocks noChangeAspect="1"/>
          </p:cNvGraphicFramePr>
          <p:nvPr>
            <p:extLst>
              <p:ext uri="{D42A27DB-BD31-4B8C-83A1-F6EECF244321}">
                <p14:modId xmlns:p14="http://schemas.microsoft.com/office/powerpoint/2010/main" val="1268362855"/>
              </p:ext>
            </p:extLst>
          </p:nvPr>
        </p:nvGraphicFramePr>
        <p:xfrm>
          <a:off x="3028950" y="4567014"/>
          <a:ext cx="1111002" cy="512113"/>
        </p:xfrm>
        <a:graphic>
          <a:graphicData uri="http://schemas.openxmlformats.org/presentationml/2006/ole">
            <mc:AlternateContent xmlns:mc="http://schemas.openxmlformats.org/markup-compatibility/2006">
              <mc:Choice xmlns:v="urn:schemas-microsoft-com:vml" Requires="v">
                <p:oleObj spid="_x0000_s69577" name="公式" r:id="rId9" imgW="495085" imgH="228501" progId="Equation.3">
                  <p:embed/>
                </p:oleObj>
              </mc:Choice>
              <mc:Fallback>
                <p:oleObj name="公式" r:id="rId9" imgW="495085" imgH="228501"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28950" y="4567014"/>
                        <a:ext cx="1111002" cy="512113"/>
                      </a:xfrm>
                      <a:prstGeom prst="rect">
                        <a:avLst/>
                      </a:prstGeom>
                      <a:noFill/>
                      <a:ln>
                        <a:noFill/>
                      </a:ln>
                      <a:effectLst/>
                      <a:extLst/>
                    </p:spPr>
                  </p:pic>
                </p:oleObj>
              </mc:Fallback>
            </mc:AlternateContent>
          </a:graphicData>
        </a:graphic>
      </p:graphicFrame>
      <p:graphicFrame>
        <p:nvGraphicFramePr>
          <p:cNvPr id="67595" name="Object 7"/>
          <p:cNvGraphicFramePr>
            <a:graphicFrameLocks noChangeAspect="1"/>
          </p:cNvGraphicFramePr>
          <p:nvPr>
            <p:extLst>
              <p:ext uri="{D42A27DB-BD31-4B8C-83A1-F6EECF244321}">
                <p14:modId xmlns:p14="http://schemas.microsoft.com/office/powerpoint/2010/main" val="4030860165"/>
              </p:ext>
            </p:extLst>
          </p:nvPr>
        </p:nvGraphicFramePr>
        <p:xfrm>
          <a:off x="5029200" y="4567014"/>
          <a:ext cx="2828925" cy="571500"/>
        </p:xfrm>
        <a:graphic>
          <a:graphicData uri="http://schemas.openxmlformats.org/presentationml/2006/ole">
            <mc:AlternateContent xmlns:mc="http://schemas.openxmlformats.org/markup-compatibility/2006">
              <mc:Choice xmlns:v="urn:schemas-microsoft-com:vml" Requires="v">
                <p:oleObj spid="_x0000_s69578" name="公式" r:id="rId11" imgW="1130300" imgH="228600" progId="Equation.3">
                  <p:embed/>
                </p:oleObj>
              </mc:Choice>
              <mc:Fallback>
                <p:oleObj name="公式" r:id="rId11" imgW="1130300" imgH="228600" progId="Equation.3">
                  <p:embed/>
                  <p:pic>
                    <p:nvPicPr>
                      <p:cNvPr id="0" name="Object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029200" y="4567014"/>
                        <a:ext cx="2828925"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7596" name="TextBox 14"/>
          <p:cNvSpPr txBox="1">
            <a:spLocks noChangeArrowheads="1"/>
          </p:cNvSpPr>
          <p:nvPr/>
        </p:nvSpPr>
        <p:spPr bwMode="auto">
          <a:xfrm>
            <a:off x="785813" y="4614639"/>
            <a:ext cx="2786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t>各档频率：</a:t>
            </a:r>
          </a:p>
        </p:txBody>
      </p:sp>
      <p:sp>
        <p:nvSpPr>
          <p:cNvPr id="67597" name="TextBox 15"/>
          <p:cNvSpPr txBox="1">
            <a:spLocks noChangeArrowheads="1"/>
          </p:cNvSpPr>
          <p:nvPr/>
        </p:nvSpPr>
        <p:spPr bwMode="auto">
          <a:xfrm>
            <a:off x="785813" y="5281389"/>
            <a:ext cx="2786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t>各档步数：</a:t>
            </a:r>
          </a:p>
        </p:txBody>
      </p:sp>
      <p:graphicFrame>
        <p:nvGraphicFramePr>
          <p:cNvPr id="67598" name="Object 8"/>
          <p:cNvGraphicFramePr>
            <a:graphicFrameLocks noChangeAspect="1"/>
          </p:cNvGraphicFramePr>
          <p:nvPr>
            <p:extLst>
              <p:ext uri="{D42A27DB-BD31-4B8C-83A1-F6EECF244321}">
                <p14:modId xmlns:p14="http://schemas.microsoft.com/office/powerpoint/2010/main" val="1482251149"/>
              </p:ext>
            </p:extLst>
          </p:nvPr>
        </p:nvGraphicFramePr>
        <p:xfrm>
          <a:off x="3067051" y="5281389"/>
          <a:ext cx="3377158" cy="518897"/>
        </p:xfrm>
        <a:graphic>
          <a:graphicData uri="http://schemas.openxmlformats.org/presentationml/2006/ole">
            <mc:AlternateContent xmlns:mc="http://schemas.openxmlformats.org/markup-compatibility/2006">
              <mc:Choice xmlns:v="urn:schemas-microsoft-com:vml" Requires="v">
                <p:oleObj spid="_x0000_s69579" name="公式" r:id="rId13" imgW="1485900" imgH="228600" progId="Equation.3">
                  <p:embed/>
                </p:oleObj>
              </mc:Choice>
              <mc:Fallback>
                <p:oleObj name="公式" r:id="rId13" imgW="1485900" imgH="228600" progId="Equation.3">
                  <p:embed/>
                  <p:pic>
                    <p:nvPicPr>
                      <p:cNvPr id="0" name="Object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067051" y="5281389"/>
                        <a:ext cx="3377158" cy="518897"/>
                      </a:xfrm>
                      <a:prstGeom prst="rect">
                        <a:avLst/>
                      </a:prstGeom>
                      <a:noFill/>
                      <a:ln>
                        <a:noFill/>
                      </a:ln>
                      <a:effectLst/>
                      <a:extLst/>
                    </p:spPr>
                  </p:pic>
                </p:oleObj>
              </mc:Fallback>
            </mc:AlternateContent>
          </a:graphicData>
        </a:graphic>
      </p:graphicFrame>
      <p:sp>
        <p:nvSpPr>
          <p:cNvPr id="67599" name="TextBox 17"/>
          <p:cNvSpPr txBox="1">
            <a:spLocks noChangeArrowheads="1"/>
          </p:cNvSpPr>
          <p:nvPr/>
        </p:nvSpPr>
        <p:spPr bwMode="auto">
          <a:xfrm>
            <a:off x="830263" y="5961063"/>
            <a:ext cx="2786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eaLnBrk="1" hangingPunct="1">
              <a:spcBef>
                <a:spcPct val="0"/>
              </a:spcBef>
              <a:buFontTx/>
              <a:buNone/>
            </a:pPr>
            <a:r>
              <a:rPr lang="zh-CN" altLang="en-US" sz="2800" b="1"/>
              <a:t>总步数：</a:t>
            </a:r>
          </a:p>
        </p:txBody>
      </p:sp>
      <p:graphicFrame>
        <p:nvGraphicFramePr>
          <p:cNvPr id="67600" name="Object 9"/>
          <p:cNvGraphicFramePr>
            <a:graphicFrameLocks noChangeAspect="1"/>
          </p:cNvGraphicFramePr>
          <p:nvPr>
            <p:extLst>
              <p:ext uri="{D42A27DB-BD31-4B8C-83A1-F6EECF244321}">
                <p14:modId xmlns:p14="http://schemas.microsoft.com/office/powerpoint/2010/main" val="3979053147"/>
              </p:ext>
            </p:extLst>
          </p:nvPr>
        </p:nvGraphicFramePr>
        <p:xfrm>
          <a:off x="3021013" y="5675313"/>
          <a:ext cx="1622995" cy="945172"/>
        </p:xfrm>
        <a:graphic>
          <a:graphicData uri="http://schemas.openxmlformats.org/presentationml/2006/ole">
            <mc:AlternateContent xmlns:mc="http://schemas.openxmlformats.org/markup-compatibility/2006">
              <mc:Choice xmlns:v="urn:schemas-microsoft-com:vml" Requires="v">
                <p:oleObj spid="_x0000_s69580" name="公式" r:id="rId15" imgW="761669" imgH="444307" progId="Equation.3">
                  <p:embed/>
                </p:oleObj>
              </mc:Choice>
              <mc:Fallback>
                <p:oleObj name="公式" r:id="rId15" imgW="761669" imgH="444307" progId="Equation.3">
                  <p:embed/>
                  <p:pic>
                    <p:nvPicPr>
                      <p:cNvPr id="0" name="Object 9"/>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21013" y="5675313"/>
                        <a:ext cx="1622995" cy="945172"/>
                      </a:xfrm>
                      <a:prstGeom prst="rect">
                        <a:avLst/>
                      </a:prstGeom>
                      <a:noFill/>
                      <a:ln>
                        <a:noFill/>
                      </a:ln>
                      <a:effectLst/>
                      <a:extLst/>
                    </p:spPr>
                  </p:pic>
                </p:oleObj>
              </mc:Fallback>
            </mc:AlternateContent>
          </a:graphicData>
        </a:graphic>
      </p:graphicFrame>
      <p:graphicFrame>
        <p:nvGraphicFramePr>
          <p:cNvPr id="17" name="Object 2"/>
          <p:cNvGraphicFramePr>
            <a:graphicFrameLocks noChangeAspect="1"/>
          </p:cNvGraphicFramePr>
          <p:nvPr>
            <p:extLst>
              <p:ext uri="{D42A27DB-BD31-4B8C-83A1-F6EECF244321}">
                <p14:modId xmlns:p14="http://schemas.microsoft.com/office/powerpoint/2010/main" val="3436018155"/>
              </p:ext>
            </p:extLst>
          </p:nvPr>
        </p:nvGraphicFramePr>
        <p:xfrm>
          <a:off x="396875" y="2011363"/>
          <a:ext cx="2217085" cy="706031"/>
        </p:xfrm>
        <a:graphic>
          <a:graphicData uri="http://schemas.openxmlformats.org/presentationml/2006/ole">
            <mc:AlternateContent xmlns:mc="http://schemas.openxmlformats.org/markup-compatibility/2006">
              <mc:Choice xmlns:v="urn:schemas-microsoft-com:vml" Requires="v">
                <p:oleObj spid="_x0000_s69581" name="Equation" r:id="rId17" imgW="2145960" imgH="685800" progId="Equation.DSMT4">
                  <p:embed/>
                </p:oleObj>
              </mc:Choice>
              <mc:Fallback>
                <p:oleObj name="Equation" r:id="rId17" imgW="2145960" imgH="685800" progId="Equation.DSMT4">
                  <p:embed/>
                  <p:pic>
                    <p:nvPicPr>
                      <p:cNvPr id="67587" name="Object 2"/>
                      <p:cNvPicPr>
                        <a:picLocks noChangeAspect="1" noChangeArrowheads="1"/>
                      </p:cNvPicPr>
                      <p:nvPr/>
                    </p:nvPicPr>
                    <p:blipFill>
                      <a:blip r:embed="rId18"/>
                      <a:srcRect/>
                      <a:stretch>
                        <a:fillRect/>
                      </a:stretch>
                    </p:blipFill>
                    <p:spPr bwMode="auto">
                      <a:xfrm>
                        <a:off x="396875" y="2011363"/>
                        <a:ext cx="2217085" cy="706031"/>
                      </a:xfrm>
                      <a:prstGeom prst="rect">
                        <a:avLst/>
                      </a:prstGeom>
                      <a:noFill/>
                      <a:ln>
                        <a:noFill/>
                      </a:ln>
                      <a:effectLst/>
                      <a:extLst/>
                    </p:spPr>
                  </p:pic>
                </p:oleObj>
              </mc:Fallback>
            </mc:AlternateContent>
          </a:graphicData>
        </a:graphic>
      </p:graphicFrame>
      <p:sp>
        <p:nvSpPr>
          <p:cNvPr id="2" name="右箭头 1"/>
          <p:cNvSpPr/>
          <p:nvPr/>
        </p:nvSpPr>
        <p:spPr>
          <a:xfrm>
            <a:off x="2692880" y="2247833"/>
            <a:ext cx="504056" cy="1536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43477" y="3833033"/>
            <a:ext cx="1944216" cy="461665"/>
          </a:xfrm>
          <a:prstGeom prst="rect">
            <a:avLst/>
          </a:prstGeom>
          <a:noFill/>
        </p:spPr>
        <p:txBody>
          <a:bodyPr wrap="square" rtlCol="0">
            <a:spAutoFit/>
          </a:bodyPr>
          <a:lstStyle/>
          <a:p>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f</a:t>
            </a:r>
            <a:r>
              <a:rPr lang="en-US" altLang="zh-CN" baseline="-25000" dirty="0" err="1" smtClean="0">
                <a:latin typeface="Times New Roman" panose="02020603050405020304" pitchFamily="18" charset="0"/>
                <a:cs typeface="Times New Roman" panose="02020603050405020304" pitchFamily="18" charset="0"/>
              </a:rPr>
              <a:t>m</a:t>
            </a:r>
            <a:r>
              <a:rPr lang="en-US" altLang="zh-CN" dirty="0" smtClean="0">
                <a:latin typeface="Times New Roman" panose="02020603050405020304" pitchFamily="18" charset="0"/>
                <a:cs typeface="Times New Roman" panose="02020603050405020304" pitchFamily="18" charset="0"/>
              </a:rPr>
              <a:t>=</a:t>
            </a:r>
            <a:r>
              <a:rPr lang="en-US" altLang="zh-CN" dirty="0" err="1" smtClean="0">
                <a:latin typeface="Times New Roman" panose="02020603050405020304" pitchFamily="18" charset="0"/>
                <a:cs typeface="Times New Roman" panose="02020603050405020304" pitchFamily="18" charset="0"/>
              </a:rPr>
              <a:t>f</a:t>
            </a:r>
            <a:r>
              <a:rPr lang="en-US" altLang="zh-CN" baseline="-25000" dirty="0" err="1" smtClean="0">
                <a:latin typeface="Times New Roman" panose="02020603050405020304" pitchFamily="18" charset="0"/>
                <a:cs typeface="Times New Roman" panose="02020603050405020304" pitchFamily="18" charset="0"/>
              </a:rPr>
              <a:t>1</a:t>
            </a:r>
            <a:r>
              <a:rPr lang="en-US" altLang="zh-CN" dirty="0" err="1" smtClean="0">
                <a:latin typeface="Times New Roman" panose="02020603050405020304" pitchFamily="18" charset="0"/>
                <a:cs typeface="Times New Roman" panose="02020603050405020304" pitchFamily="18" charset="0"/>
              </a:rPr>
              <a:t>+k</a:t>
            </a:r>
            <a:r>
              <a:rPr lang="en-US" altLang="zh-CN" baseline="-25000" dirty="0" err="1">
                <a:latin typeface="Times New Roman" panose="02020603050405020304" pitchFamily="18" charset="0"/>
                <a:cs typeface="Times New Roman" panose="02020603050405020304" pitchFamily="18" charset="0"/>
              </a:rPr>
              <a:t>m</a:t>
            </a:r>
            <a:r>
              <a:rPr lang="en-US" altLang="zh-CN" dirty="0" err="1" smtClean="0">
                <a:latin typeface="Times New Roman" panose="02020603050405020304" pitchFamily="18" charset="0"/>
                <a:cs typeface="Times New Roman" panose="02020603050405020304" pitchFamily="18" charset="0"/>
              </a:rPr>
              <a:t>f</a:t>
            </a:r>
            <a:r>
              <a:rPr lang="en-US" altLang="zh-CN" baseline="-25000" dirty="0" err="1" smtClean="0">
                <a:latin typeface="Times New Roman" panose="02020603050405020304" pitchFamily="18" charset="0"/>
                <a:cs typeface="Times New Roman" panose="02020603050405020304" pitchFamily="18" charset="0"/>
              </a:rPr>
              <a:t>1</a:t>
            </a:r>
            <a:r>
              <a:rPr lang="en-US" altLang="zh-CN"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2267744" y="0"/>
            <a:ext cx="4392736" cy="82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3600" b="1" dirty="0" smtClean="0"/>
              <a:t>直线电机</a:t>
            </a:r>
            <a:endParaRPr lang="en-US" altLang="zh-CN" sz="3600" b="1" dirty="0"/>
          </a:p>
        </p:txBody>
      </p:sp>
      <p:sp>
        <p:nvSpPr>
          <p:cNvPr id="15363" name="Rectangle 3"/>
          <p:cNvSpPr>
            <a:spLocks noChangeArrowheads="1"/>
          </p:cNvSpPr>
          <p:nvPr/>
        </p:nvSpPr>
        <p:spPr bwMode="auto">
          <a:xfrm>
            <a:off x="467544" y="1124744"/>
            <a:ext cx="8064500"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In principle, all of the rotary electric motors can be designed and manufactured as linear electric motors by unrolling the cylindrical shape of stator and rotor into linear form.</a:t>
            </a:r>
            <a:endParaRPr lang="en-US" altLang="zh-CN" sz="2400" b="1">
              <a:latin typeface="Times New Roman" panose="02020603050405020304" pitchFamily="18" charset="0"/>
            </a:endParaRPr>
          </a:p>
        </p:txBody>
      </p:sp>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492896"/>
            <a:ext cx="62198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00894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467544" y="908521"/>
            <a:ext cx="80645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Linear brushless DC motors have 3 basic type:</a:t>
            </a:r>
          </a:p>
        </p:txBody>
      </p:sp>
      <p:sp>
        <p:nvSpPr>
          <p:cNvPr id="16388" name="Rectangle 2"/>
          <p:cNvSpPr>
            <a:spLocks noChangeArrowheads="1"/>
          </p:cNvSpPr>
          <p:nvPr/>
        </p:nvSpPr>
        <p:spPr bwMode="auto">
          <a:xfrm>
            <a:off x="473162" y="4485733"/>
            <a:ext cx="3338216" cy="1325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b="1" dirty="0" smtClean="0">
                <a:latin typeface="Times New Roman" panose="02020603050405020304" pitchFamily="18" charset="0"/>
              </a:rPr>
              <a:t>直线电机分三类：</a:t>
            </a:r>
            <a:endParaRPr lang="en-US" altLang="zh-CN" sz="2000" b="1" dirty="0">
              <a:latin typeface="Times New Roman" panose="02020603050405020304" pitchFamily="18" charset="0"/>
            </a:endParaRPr>
          </a:p>
          <a:p>
            <a:pPr eaLnBrk="1" hangingPunct="1">
              <a:spcBef>
                <a:spcPct val="0"/>
              </a:spcBef>
              <a:buClrTx/>
              <a:buSzTx/>
              <a:buFontTx/>
              <a:buAutoNum type="arabicPeriod"/>
            </a:pPr>
            <a:r>
              <a:rPr lang="en-US" altLang="zh-CN" sz="2000" dirty="0">
                <a:latin typeface="Times New Roman" panose="02020603050405020304" pitchFamily="18" charset="0"/>
              </a:rPr>
              <a:t>Iron </a:t>
            </a:r>
            <a:r>
              <a:rPr lang="en-US" altLang="zh-CN" sz="2000" dirty="0">
                <a:latin typeface="Times New Roman" panose="02020603050405020304" pitchFamily="18" charset="0"/>
              </a:rPr>
              <a:t>core </a:t>
            </a: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有槽有铁</a:t>
            </a:r>
            <a:r>
              <a:rPr lang="zh-CN" altLang="en-US" sz="2000" dirty="0">
                <a:latin typeface="Times New Roman" panose="02020603050405020304" pitchFamily="18" charset="0"/>
              </a:rPr>
              <a:t>芯</a:t>
            </a: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a:p>
            <a:pPr eaLnBrk="1" hangingPunct="1">
              <a:spcBef>
                <a:spcPct val="0"/>
              </a:spcBef>
              <a:buClrTx/>
              <a:buSzTx/>
              <a:buFontTx/>
              <a:buAutoNum type="arabicPeriod"/>
            </a:pPr>
            <a:r>
              <a:rPr lang="en-US" altLang="zh-CN" sz="2000" dirty="0" err="1" smtClean="0">
                <a:latin typeface="Times New Roman" panose="02020603050405020304" pitchFamily="18" charset="0"/>
              </a:rPr>
              <a:t>Slotless</a:t>
            </a:r>
            <a:r>
              <a:rPr lang="zh-CN" altLang="en-US" sz="2000" dirty="0" smtClean="0">
                <a:latin typeface="Times New Roman" panose="02020603050405020304" pitchFamily="18" charset="0"/>
              </a:rPr>
              <a:t> </a:t>
            </a:r>
            <a:r>
              <a:rPr lang="en-US" altLang="zh-CN" sz="2000" dirty="0" smtClean="0">
                <a:latin typeface="Times New Roman" panose="02020603050405020304" pitchFamily="18" charset="0"/>
              </a:rPr>
              <a:t>(</a:t>
            </a:r>
            <a:r>
              <a:rPr lang="zh-CN" altLang="en-US" sz="2000" dirty="0">
                <a:latin typeface="Times New Roman" panose="02020603050405020304" pitchFamily="18" charset="0"/>
              </a:rPr>
              <a:t>无槽有铁芯</a:t>
            </a:r>
            <a:r>
              <a:rPr lang="en-US" altLang="zh-CN" sz="2000" dirty="0">
                <a:latin typeface="Times New Roman" panose="02020603050405020304" pitchFamily="18" charset="0"/>
              </a:rPr>
              <a:t>) </a:t>
            </a:r>
          </a:p>
          <a:p>
            <a:pPr eaLnBrk="1" hangingPunct="1">
              <a:spcBef>
                <a:spcPct val="0"/>
              </a:spcBef>
              <a:buClrTx/>
              <a:buSzTx/>
              <a:buFontTx/>
              <a:buAutoNum type="arabicPeriod"/>
            </a:pPr>
            <a:r>
              <a:rPr lang="en-US" altLang="zh-CN" sz="2000" dirty="0" smtClean="0">
                <a:latin typeface="Times New Roman" panose="02020603050405020304" pitchFamily="18" charset="0"/>
              </a:rPr>
              <a:t>Ironless (</a:t>
            </a:r>
            <a:r>
              <a:rPr lang="zh-CN" altLang="en-US" sz="2000" dirty="0">
                <a:latin typeface="Times New Roman" panose="02020603050405020304" pitchFamily="18" charset="0"/>
              </a:rPr>
              <a:t>无槽无</a:t>
            </a:r>
            <a:r>
              <a:rPr lang="zh-CN" altLang="en-US" sz="2000" dirty="0" smtClean="0">
                <a:latin typeface="Times New Roman" panose="02020603050405020304" pitchFamily="18" charset="0"/>
              </a:rPr>
              <a:t>铁芯</a:t>
            </a:r>
            <a:r>
              <a:rPr lang="en-US" altLang="zh-CN" sz="2000" dirty="0" smtClean="0">
                <a:latin typeface="Times New Roman" panose="02020603050405020304" pitchFamily="18" charset="0"/>
              </a:rPr>
              <a:t>)</a:t>
            </a:r>
            <a:endParaRPr lang="en-US" altLang="zh-CN" sz="2000" dirty="0">
              <a:latin typeface="Times New Roman" panose="02020603050405020304" pitchFamily="18" charset="0"/>
            </a:endParaRPr>
          </a:p>
        </p:txBody>
      </p:sp>
      <p:sp>
        <p:nvSpPr>
          <p:cNvPr id="16389" name="Rectangle 2"/>
          <p:cNvSpPr>
            <a:spLocks noChangeArrowheads="1"/>
          </p:cNvSpPr>
          <p:nvPr/>
        </p:nvSpPr>
        <p:spPr bwMode="auto">
          <a:xfrm>
            <a:off x="1956183" y="6316111"/>
            <a:ext cx="6508913" cy="40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90000" tIns="46800" rIns="90000" bIns="46800" anchor="ctr">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a:latin typeface="Times New Roman" panose="02020603050405020304" pitchFamily="18" charset="0"/>
              </a:rPr>
              <a:t>Amplifier, sensors are a bit different to the rotary motor.</a:t>
            </a:r>
          </a:p>
        </p:txBody>
      </p:sp>
      <p:pic>
        <p:nvPicPr>
          <p:cNvPr id="2" name="图片 1"/>
          <p:cNvPicPr>
            <a:picLocks noChangeAspect="1"/>
          </p:cNvPicPr>
          <p:nvPr/>
        </p:nvPicPr>
        <p:blipFill rotWithShape="1">
          <a:blip r:embed="rId4"/>
          <a:srcRect l="10437" t="5312" r="23414"/>
          <a:stretch/>
        </p:blipFill>
        <p:spPr>
          <a:xfrm>
            <a:off x="4545612" y="1416512"/>
            <a:ext cx="1262421" cy="1205664"/>
          </a:xfrm>
          <a:prstGeom prst="rect">
            <a:avLst/>
          </a:prstGeom>
        </p:spPr>
      </p:pic>
      <p:pic>
        <p:nvPicPr>
          <p:cNvPr id="3" name="图片 2"/>
          <p:cNvPicPr>
            <a:picLocks noChangeAspect="1"/>
          </p:cNvPicPr>
          <p:nvPr/>
        </p:nvPicPr>
        <p:blipFill>
          <a:blip r:embed="rId5"/>
          <a:stretch>
            <a:fillRect/>
          </a:stretch>
        </p:blipFill>
        <p:spPr>
          <a:xfrm>
            <a:off x="109351" y="1891382"/>
            <a:ext cx="3758975" cy="2205480"/>
          </a:xfrm>
          <a:prstGeom prst="rect">
            <a:avLst/>
          </a:prstGeom>
        </p:spPr>
      </p:pic>
      <p:pic>
        <p:nvPicPr>
          <p:cNvPr id="5" name="图片 4"/>
          <p:cNvPicPr>
            <a:picLocks noChangeAspect="1"/>
          </p:cNvPicPr>
          <p:nvPr/>
        </p:nvPicPr>
        <p:blipFill>
          <a:blip r:embed="rId6"/>
          <a:stretch>
            <a:fillRect/>
          </a:stretch>
        </p:blipFill>
        <p:spPr>
          <a:xfrm>
            <a:off x="6616417" y="1477806"/>
            <a:ext cx="2440919" cy="1607464"/>
          </a:xfrm>
          <a:prstGeom prst="rect">
            <a:avLst/>
          </a:prstGeom>
        </p:spPr>
      </p:pic>
      <p:pic>
        <p:nvPicPr>
          <p:cNvPr id="6" name="图片 5"/>
          <p:cNvPicPr>
            <a:picLocks noChangeAspect="1"/>
          </p:cNvPicPr>
          <p:nvPr/>
        </p:nvPicPr>
        <p:blipFill>
          <a:blip r:embed="rId7"/>
          <a:stretch>
            <a:fillRect/>
          </a:stretch>
        </p:blipFill>
        <p:spPr>
          <a:xfrm>
            <a:off x="4002395" y="2587214"/>
            <a:ext cx="2225789" cy="1435634"/>
          </a:xfrm>
          <a:prstGeom prst="rect">
            <a:avLst/>
          </a:prstGeom>
        </p:spPr>
      </p:pic>
      <p:pic>
        <p:nvPicPr>
          <p:cNvPr id="7" name="图片 6"/>
          <p:cNvPicPr>
            <a:picLocks noChangeAspect="1"/>
          </p:cNvPicPr>
          <p:nvPr/>
        </p:nvPicPr>
        <p:blipFill rotWithShape="1">
          <a:blip r:embed="rId8"/>
          <a:srcRect t="53197"/>
          <a:stretch/>
        </p:blipFill>
        <p:spPr>
          <a:xfrm>
            <a:off x="3868890" y="4789313"/>
            <a:ext cx="2424843" cy="1257853"/>
          </a:xfrm>
          <a:prstGeom prst="rect">
            <a:avLst/>
          </a:prstGeom>
        </p:spPr>
      </p:pic>
      <p:sp>
        <p:nvSpPr>
          <p:cNvPr id="8" name="矩形 7"/>
          <p:cNvSpPr/>
          <p:nvPr/>
        </p:nvSpPr>
        <p:spPr>
          <a:xfrm>
            <a:off x="4327899" y="4443295"/>
            <a:ext cx="1750800" cy="307777"/>
          </a:xfrm>
          <a:prstGeom prst="rect">
            <a:avLst/>
          </a:prstGeom>
        </p:spPr>
        <p:txBody>
          <a:bodyPr wrap="none">
            <a:spAutoFit/>
          </a:bodyPr>
          <a:lstStyle/>
          <a:p>
            <a:r>
              <a:rPr lang="zh-CN" altLang="en-US" sz="1400" dirty="0"/>
              <a:t>无铁芯</a:t>
            </a:r>
            <a:r>
              <a:rPr lang="en-US" altLang="zh-CN" sz="1400" dirty="0"/>
              <a:t>U</a:t>
            </a:r>
            <a:r>
              <a:rPr lang="zh-CN" altLang="en-US" sz="1400" dirty="0"/>
              <a:t>型直线电机</a:t>
            </a:r>
          </a:p>
        </p:txBody>
      </p:sp>
      <p:pic>
        <p:nvPicPr>
          <p:cNvPr id="9" name="图片 8"/>
          <p:cNvPicPr>
            <a:picLocks noChangeAspect="1"/>
          </p:cNvPicPr>
          <p:nvPr/>
        </p:nvPicPr>
        <p:blipFill>
          <a:blip r:embed="rId9"/>
          <a:stretch>
            <a:fillRect/>
          </a:stretch>
        </p:blipFill>
        <p:spPr>
          <a:xfrm>
            <a:off x="6616417" y="3191210"/>
            <a:ext cx="2372339" cy="2566739"/>
          </a:xfrm>
          <a:prstGeom prst="rect">
            <a:avLst/>
          </a:prstGeom>
        </p:spPr>
      </p:pic>
      <p:cxnSp>
        <p:nvCxnSpPr>
          <p:cNvPr id="11" name="直接连接符 10"/>
          <p:cNvCxnSpPr/>
          <p:nvPr/>
        </p:nvCxnSpPr>
        <p:spPr>
          <a:xfrm>
            <a:off x="3779912" y="1370484"/>
            <a:ext cx="0" cy="4896387"/>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6444208" y="1370484"/>
            <a:ext cx="0" cy="479482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334097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23206" y="980008"/>
            <a:ext cx="8064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The dynamic model of a linear DC motor is identical to that of rotary DC motors.</a:t>
            </a:r>
          </a:p>
        </p:txBody>
      </p:sp>
      <p:pic>
        <p:nvPicPr>
          <p:cNvPr id="174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45196"/>
            <a:ext cx="381635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006" y="3716858"/>
            <a:ext cx="4824412"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2492896"/>
            <a:ext cx="7345363"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4" name="Rectangle 7"/>
          <p:cNvSpPr>
            <a:spLocks noChangeArrowheads="1"/>
          </p:cNvSpPr>
          <p:nvPr/>
        </p:nvSpPr>
        <p:spPr bwMode="auto">
          <a:xfrm>
            <a:off x="396231" y="3188221"/>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The net power converted to mechanical power is</a:t>
            </a:r>
          </a:p>
        </p:txBody>
      </p:sp>
      <p:sp>
        <p:nvSpPr>
          <p:cNvPr id="17415" name="Rectangle 8"/>
          <p:cNvSpPr>
            <a:spLocks noChangeArrowheads="1"/>
          </p:cNvSpPr>
          <p:nvPr/>
        </p:nvSpPr>
        <p:spPr bwMode="auto">
          <a:xfrm>
            <a:off x="323206" y="4653483"/>
            <a:ext cx="80645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Assuming 100% efficiency in converting the electrical power to mechanical power, then</a:t>
            </a:r>
          </a:p>
        </p:txBody>
      </p:sp>
      <p:pic>
        <p:nvPicPr>
          <p:cNvPr id="17416"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006" y="5588521"/>
            <a:ext cx="3529012" cy="38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7" name="Rectangle 12"/>
          <p:cNvSpPr>
            <a:spLocks noChangeArrowheads="1"/>
          </p:cNvSpPr>
          <p:nvPr/>
        </p:nvSpPr>
        <p:spPr bwMode="auto">
          <a:xfrm>
            <a:off x="612131" y="6093346"/>
            <a:ext cx="8064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Where the force-current relationship is</a:t>
            </a:r>
          </a:p>
        </p:txBody>
      </p:sp>
      <p:pic>
        <p:nvPicPr>
          <p:cNvPr id="17418" name="Picture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23881" y="6160021"/>
            <a:ext cx="18002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419" name="直接连接符 13"/>
          <p:cNvCxnSpPr>
            <a:cxnSpLocks noChangeShapeType="1"/>
          </p:cNvCxnSpPr>
          <p:nvPr/>
        </p:nvCxnSpPr>
        <p:spPr bwMode="auto">
          <a:xfrm>
            <a:off x="3563293" y="4575696"/>
            <a:ext cx="1944688" cy="0"/>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128976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E5D91E41-9506-4040-B3FC-8F0A001DE2C7}" type="slidenum">
              <a:rPr lang="en-US" altLang="zh-CN" sz="1400" smtClean="0"/>
              <a:pPr>
                <a:spcBef>
                  <a:spcPct val="0"/>
                </a:spcBef>
                <a:buFontTx/>
                <a:buNone/>
              </a:pPr>
              <a:t>7</a:t>
            </a:fld>
            <a:endParaRPr lang="en-US" altLang="zh-CN" sz="1400" smtClean="0"/>
          </a:p>
        </p:txBody>
      </p:sp>
      <p:sp>
        <p:nvSpPr>
          <p:cNvPr id="3" name="Rectangle 3"/>
          <p:cNvSpPr txBox="1">
            <a:spLocks noChangeArrowheads="1"/>
          </p:cNvSpPr>
          <p:nvPr/>
        </p:nvSpPr>
        <p:spPr>
          <a:xfrm>
            <a:off x="381000" y="857250"/>
            <a:ext cx="8458200" cy="571500"/>
          </a:xfrm>
          <a:prstGeom prst="rect">
            <a:avLst/>
          </a:prstGeom>
        </p:spPr>
        <p:txBody>
          <a:bodyPr/>
          <a:lstStyle/>
          <a:p>
            <a:pPr marL="342900" indent="-342900">
              <a:spcBef>
                <a:spcPts val="1200"/>
              </a:spcBef>
              <a:buFont typeface="Wingdings" pitchFamily="2" charset="2"/>
              <a:buChar char="Ø"/>
              <a:defRPr/>
            </a:pPr>
            <a:r>
              <a:rPr lang="zh-CN" altLang="en-US" sz="2800" b="1" kern="0" dirty="0">
                <a:latin typeface="+mn-lt"/>
                <a:ea typeface="+mn-ea"/>
              </a:rPr>
              <a:t>三相双三拍：</a:t>
            </a:r>
            <a:r>
              <a:rPr lang="en-US" altLang="zh-CN" sz="2800" b="1" kern="0" dirty="0">
                <a:latin typeface="+mn-lt"/>
                <a:ea typeface="+mn-ea"/>
              </a:rPr>
              <a:t>AB-BC-CA-AB</a:t>
            </a:r>
            <a:endParaRPr lang="zh-CN" altLang="en-US" sz="2800" b="1" kern="0" dirty="0">
              <a:latin typeface="+mn-lt"/>
              <a:ea typeface="+mn-ea"/>
            </a:endParaRPr>
          </a:p>
        </p:txBody>
      </p:sp>
      <p:pic>
        <p:nvPicPr>
          <p:cNvPr id="11268" name="图片 4" descr="图6.22.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9085" y="1428750"/>
            <a:ext cx="8261348" cy="3720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04685" y="5149739"/>
            <a:ext cx="4395755" cy="461665"/>
          </a:xfrm>
          <a:prstGeom prst="rect">
            <a:avLst/>
          </a:prstGeom>
        </p:spPr>
        <p:txBody>
          <a:bodyPr wrap="none">
            <a:spAutoFit/>
          </a:bodyPr>
          <a:lstStyle/>
          <a:p>
            <a:r>
              <a:rPr lang="en-US" altLang="zh-CN" dirty="0"/>
              <a:t>Full-step drive (two phases on)</a:t>
            </a:r>
            <a:endParaRPr lang="zh-CN" altLang="en-US" dirty="0"/>
          </a:p>
        </p:txBody>
      </p:sp>
      <p:pic>
        <p:nvPicPr>
          <p:cNvPr id="4" name="图片 3"/>
          <p:cNvPicPr>
            <a:picLocks noChangeAspect="1"/>
          </p:cNvPicPr>
          <p:nvPr/>
        </p:nvPicPr>
        <p:blipFill>
          <a:blip r:embed="rId4"/>
          <a:stretch>
            <a:fillRect/>
          </a:stretch>
        </p:blipFill>
        <p:spPr>
          <a:xfrm>
            <a:off x="3440843" y="5551352"/>
            <a:ext cx="5478106" cy="1155538"/>
          </a:xfrm>
          <a:prstGeom prst="rect">
            <a:avLst/>
          </a:prstGeom>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858" y="1044675"/>
            <a:ext cx="7831534" cy="3005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Rectangle 5"/>
          <p:cNvSpPr>
            <a:spLocks noChangeArrowheads="1"/>
          </p:cNvSpPr>
          <p:nvPr/>
        </p:nvSpPr>
        <p:spPr bwMode="auto">
          <a:xfrm>
            <a:off x="124395" y="4357787"/>
            <a:ext cx="8424863"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The interaction between the current-carrying coil assembly and PM generates the linear force. In principle, this is identical to the brush type DC motors.</a:t>
            </a:r>
          </a:p>
        </p:txBody>
      </p:sp>
      <p:pic>
        <p:nvPicPr>
          <p:cNvPr id="1843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08" y="5648424"/>
            <a:ext cx="4032250"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2"/>
          <p:cNvSpPr>
            <a:spLocks noChangeArrowheads="1"/>
          </p:cNvSpPr>
          <p:nvPr/>
        </p:nvSpPr>
        <p:spPr bwMode="auto">
          <a:xfrm>
            <a:off x="4644008" y="5445224"/>
            <a:ext cx="40322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i="1">
                <a:latin typeface="Times New Roman" panose="02020603050405020304" pitchFamily="18" charset="0"/>
              </a:rPr>
              <a:t>l</a:t>
            </a:r>
            <a:r>
              <a:rPr lang="en-US" altLang="zh-CN" sz="2000">
                <a:latin typeface="Times New Roman" panose="02020603050405020304" pitchFamily="18" charset="0"/>
              </a:rPr>
              <a:t>-length of winding</a:t>
            </a:r>
          </a:p>
          <a:p>
            <a:pPr eaLnBrk="1" hangingPunct="1">
              <a:spcBef>
                <a:spcPct val="0"/>
              </a:spcBef>
              <a:buClrTx/>
              <a:buSzTx/>
              <a:buFontTx/>
              <a:buNone/>
            </a:pPr>
            <a:r>
              <a:rPr lang="en-US" altLang="zh-CN" sz="2000" i="1">
                <a:latin typeface="Times New Roman" panose="02020603050405020304" pitchFamily="18" charset="0"/>
              </a:rPr>
              <a:t>N</a:t>
            </a:r>
            <a:r>
              <a:rPr lang="en-US" altLang="zh-CN" sz="2000">
                <a:latin typeface="Times New Roman" panose="02020603050405020304" pitchFamily="18" charset="0"/>
              </a:rPr>
              <a:t>-number of turns of the coil</a:t>
            </a:r>
          </a:p>
          <a:p>
            <a:pPr eaLnBrk="1" hangingPunct="1">
              <a:spcBef>
                <a:spcPct val="0"/>
              </a:spcBef>
              <a:buClrTx/>
              <a:buSzTx/>
              <a:buFontTx/>
              <a:buNone/>
            </a:pPr>
            <a:r>
              <a:rPr lang="en-US" altLang="zh-CN" sz="2000" i="1">
                <a:latin typeface="Times New Roman" panose="02020603050405020304" pitchFamily="18" charset="0"/>
              </a:rPr>
              <a:t>B</a:t>
            </a:r>
            <a:r>
              <a:rPr lang="en-US" altLang="zh-CN" sz="2000">
                <a:latin typeface="Times New Roman" panose="02020603050405020304" pitchFamily="18" charset="0"/>
              </a:rPr>
              <a:t>-magnetic field strength</a:t>
            </a:r>
          </a:p>
        </p:txBody>
      </p:sp>
      <p:pic>
        <p:nvPicPr>
          <p:cNvPr id="18438" name="Picture 11" descr="PS5&amp;#39;s DualSense™ Controller |OT| A Next-Gen Revolution | NeoGA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6966520" y="2771874"/>
            <a:ext cx="19240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53545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spcBef>
                <a:spcPct val="0"/>
              </a:spcBef>
              <a:buFontTx/>
              <a:buNone/>
            </a:pPr>
            <a:fld id="{DE627BC5-E2D3-48C3-845F-B89F0CDA8CA2}" type="slidenum">
              <a:rPr lang="en-US" altLang="zh-CN" sz="1400"/>
              <a:pPr>
                <a:spcBef>
                  <a:spcPct val="0"/>
                </a:spcBef>
                <a:buFontTx/>
                <a:buNone/>
              </a:pPr>
              <a:t>71</a:t>
            </a:fld>
            <a:endParaRPr lang="en-US" altLang="zh-CN" sz="1400"/>
          </a:p>
        </p:txBody>
      </p:sp>
      <p:sp>
        <p:nvSpPr>
          <p:cNvPr id="22531" name="Rectangle 4"/>
          <p:cNvSpPr>
            <a:spLocks noGrp="1" noChangeArrowheads="1"/>
          </p:cNvSpPr>
          <p:nvPr>
            <p:ph type="title"/>
          </p:nvPr>
        </p:nvSpPr>
        <p:spPr>
          <a:xfrm>
            <a:off x="3500438" y="357188"/>
            <a:ext cx="1728787" cy="519112"/>
          </a:xfrm>
        </p:spPr>
        <p:txBody>
          <a:bodyPr anchor="t">
            <a:spAutoFit/>
          </a:bodyPr>
          <a:lstStyle/>
          <a:p>
            <a:pPr algn="l" eaLnBrk="1" hangingPunct="1">
              <a:spcBef>
                <a:spcPct val="50000"/>
              </a:spcBef>
            </a:pPr>
            <a:r>
              <a:rPr lang="zh-CN" altLang="en-US" sz="2800" b="1" smtClean="0">
                <a:solidFill>
                  <a:schemeClr val="tx1"/>
                </a:solidFill>
                <a:latin typeface="宋体" pitchFamily="2" charset="-122"/>
              </a:rPr>
              <a:t>本章小结</a:t>
            </a:r>
          </a:p>
        </p:txBody>
      </p:sp>
      <p:sp>
        <p:nvSpPr>
          <p:cNvPr id="22532" name="Text Box 5"/>
          <p:cNvSpPr txBox="1">
            <a:spLocks noChangeArrowheads="1"/>
          </p:cNvSpPr>
          <p:nvPr/>
        </p:nvSpPr>
        <p:spPr bwMode="auto">
          <a:xfrm>
            <a:off x="357188" y="1000125"/>
            <a:ext cx="8501062"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spcBef>
                <a:spcPct val="50000"/>
              </a:spcBef>
              <a:buFontTx/>
              <a:buNone/>
            </a:pPr>
            <a:r>
              <a:rPr kumimoji="1" lang="en-US" altLang="zh-CN" sz="2800" b="1">
                <a:latin typeface="宋体" pitchFamily="2" charset="-122"/>
              </a:rPr>
              <a:t>1</a:t>
            </a:r>
            <a:r>
              <a:rPr kumimoji="1" lang="zh-CN" altLang="en-US" sz="2800" b="1">
                <a:latin typeface="宋体" pitchFamily="2" charset="-122"/>
              </a:rPr>
              <a:t>、伺服电动机的结构和工作原理，以及它的机械特性和调节特性；</a:t>
            </a:r>
          </a:p>
          <a:p>
            <a:pPr eaLnBrk="1" hangingPunct="1">
              <a:spcBef>
                <a:spcPct val="50000"/>
              </a:spcBef>
              <a:buFontTx/>
              <a:buNone/>
            </a:pPr>
            <a:r>
              <a:rPr kumimoji="1" lang="en-US" altLang="zh-CN" sz="2800" b="1">
                <a:latin typeface="宋体" pitchFamily="2" charset="-122"/>
              </a:rPr>
              <a:t>2</a:t>
            </a:r>
            <a:r>
              <a:rPr kumimoji="1" lang="zh-CN" altLang="en-US" sz="2800" b="1">
                <a:latin typeface="宋体" pitchFamily="2" charset="-122"/>
              </a:rPr>
              <a:t>、旋转变压器的结构和工作原理，以及一次侧补偿和二次侧补偿；</a:t>
            </a:r>
          </a:p>
          <a:p>
            <a:pPr eaLnBrk="1" hangingPunct="1">
              <a:spcBef>
                <a:spcPct val="50000"/>
              </a:spcBef>
              <a:buFontTx/>
              <a:buNone/>
            </a:pPr>
            <a:r>
              <a:rPr kumimoji="1" lang="en-US" altLang="zh-CN" sz="2800" b="1">
                <a:latin typeface="宋体" pitchFamily="2" charset="-122"/>
              </a:rPr>
              <a:t>3</a:t>
            </a:r>
            <a:r>
              <a:rPr kumimoji="1" lang="zh-CN" altLang="en-US" sz="2800" b="1">
                <a:latin typeface="宋体" pitchFamily="2" charset="-122"/>
              </a:rPr>
              <a:t>、自整角机的结构和工作原理；</a:t>
            </a:r>
          </a:p>
          <a:p>
            <a:pPr eaLnBrk="1" hangingPunct="1">
              <a:spcBef>
                <a:spcPct val="50000"/>
              </a:spcBef>
              <a:buFontTx/>
              <a:buNone/>
            </a:pPr>
            <a:r>
              <a:rPr kumimoji="1" lang="en-US" altLang="zh-CN" sz="2800" b="1">
                <a:latin typeface="宋体" pitchFamily="2" charset="-122"/>
              </a:rPr>
              <a:t>4</a:t>
            </a:r>
            <a:r>
              <a:rPr kumimoji="1" lang="zh-CN" altLang="en-US" sz="2800" b="1">
                <a:latin typeface="宋体" pitchFamily="2" charset="-122"/>
              </a:rPr>
              <a:t>、步进电机的运行方式、静态特性和动态特性；</a:t>
            </a:r>
            <a:endParaRPr kumimoji="1" lang="en-US" altLang="zh-CN" sz="2800" b="1">
              <a:latin typeface="宋体" pitchFamily="2" charset="-122"/>
            </a:endParaRPr>
          </a:p>
          <a:p>
            <a:pPr eaLnBrk="1" hangingPunct="1">
              <a:spcBef>
                <a:spcPct val="50000"/>
              </a:spcBef>
              <a:buFontTx/>
              <a:buNone/>
            </a:pPr>
            <a:r>
              <a:rPr kumimoji="1" lang="en-US" altLang="zh-CN" sz="2800" b="1">
                <a:latin typeface="宋体" pitchFamily="2" charset="-122"/>
              </a:rPr>
              <a:t>5</a:t>
            </a:r>
            <a:r>
              <a:rPr kumimoji="1" lang="zh-CN" altLang="en-US" sz="2800" b="1">
                <a:latin typeface="宋体" pitchFamily="2" charset="-122"/>
              </a:rPr>
              <a:t>、步进电机驱动电源的工作原理，单极性、双极性和集成芯片的驱动；</a:t>
            </a:r>
            <a:endParaRPr kumimoji="1" lang="en-US" altLang="zh-CN" sz="2800" b="1">
              <a:latin typeface="宋体" pitchFamily="2" charset="-122"/>
            </a:endParaRPr>
          </a:p>
          <a:p>
            <a:pPr eaLnBrk="1" hangingPunct="1">
              <a:spcBef>
                <a:spcPct val="50000"/>
              </a:spcBef>
              <a:buFontTx/>
              <a:buNone/>
            </a:pPr>
            <a:r>
              <a:rPr kumimoji="1" lang="en-US" altLang="zh-CN" sz="2800" b="1">
                <a:latin typeface="宋体" pitchFamily="2" charset="-122"/>
              </a:rPr>
              <a:t>6</a:t>
            </a:r>
            <a:r>
              <a:rPr kumimoji="1" lang="zh-CN" altLang="en-US" sz="2800" b="1">
                <a:latin typeface="宋体" pitchFamily="2" charset="-122"/>
              </a:rPr>
              <a:t>、步进电机的并行控制、串行控制、转速控制和加减速定位控制。</a:t>
            </a:r>
          </a:p>
        </p:txBody>
      </p:sp>
    </p:spTree>
    <p:extLst>
      <p:ext uri="{BB962C8B-B14F-4D97-AF65-F5344CB8AC3E}">
        <p14:creationId xmlns:p14="http://schemas.microsoft.com/office/powerpoint/2010/main" val="38885051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4"/>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r" eaLnBrk="1" hangingPunct="1">
              <a:spcBef>
                <a:spcPct val="0"/>
              </a:spcBef>
              <a:buFontTx/>
              <a:buNone/>
            </a:pPr>
            <a:fld id="{F5EE1752-BBC0-4EF4-9D42-62D98A5C96FC}" type="slidenum">
              <a:rPr lang="en-US" altLang="zh-CN" sz="1400"/>
              <a:pPr algn="r" eaLnBrk="1" hangingPunct="1">
                <a:spcBef>
                  <a:spcPct val="0"/>
                </a:spcBef>
                <a:buFontTx/>
                <a:buNone/>
              </a:pPr>
              <a:t>72</a:t>
            </a:fld>
            <a:endParaRPr lang="en-US" altLang="zh-CN" sz="1400"/>
          </a:p>
        </p:txBody>
      </p:sp>
      <p:sp>
        <p:nvSpPr>
          <p:cNvPr id="23556" name="Text Box 5"/>
          <p:cNvSpPr txBox="1">
            <a:spLocks noChangeArrowheads="1"/>
          </p:cNvSpPr>
          <p:nvPr/>
        </p:nvSpPr>
        <p:spPr bwMode="auto">
          <a:xfrm>
            <a:off x="2376736" y="3284984"/>
            <a:ext cx="417646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pitchFamily="2" charset="-122"/>
              </a:defRPr>
            </a:lvl1pPr>
            <a:lvl2pPr marL="742950" indent="-285750">
              <a:spcBef>
                <a:spcPct val="20000"/>
              </a:spcBef>
              <a:buChar char="–"/>
              <a:defRPr sz="2800">
                <a:solidFill>
                  <a:schemeClr val="tx1"/>
                </a:solidFill>
                <a:latin typeface="Arial" charset="0"/>
                <a:ea typeface="宋体" pitchFamily="2" charset="-122"/>
              </a:defRPr>
            </a:lvl2pPr>
            <a:lvl3pPr marL="1143000" indent="-228600">
              <a:spcBef>
                <a:spcPct val="20000"/>
              </a:spcBef>
              <a:buChar char="•"/>
              <a:defRPr sz="2400">
                <a:solidFill>
                  <a:schemeClr val="tx1"/>
                </a:solidFill>
                <a:latin typeface="Arial" charset="0"/>
                <a:ea typeface="宋体" pitchFamily="2" charset="-122"/>
              </a:defRPr>
            </a:lvl3pPr>
            <a:lvl4pPr marL="1600200" indent="-228600">
              <a:spcBef>
                <a:spcPct val="20000"/>
              </a:spcBef>
              <a:buChar char="–"/>
              <a:defRPr sz="2000">
                <a:solidFill>
                  <a:schemeClr val="tx1"/>
                </a:solidFill>
                <a:latin typeface="Arial" charset="0"/>
                <a:ea typeface="宋体" pitchFamily="2" charset="-122"/>
              </a:defRPr>
            </a:lvl4pPr>
            <a:lvl5pPr marL="2057400" indent="-22860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algn="ctr" eaLnBrk="1" hangingPunct="1">
              <a:spcBef>
                <a:spcPct val="0"/>
              </a:spcBef>
              <a:buFontTx/>
              <a:buNone/>
            </a:pPr>
            <a:r>
              <a:rPr lang="zh-CN" altLang="en-US" sz="2800" b="1" dirty="0" smtClean="0">
                <a:latin typeface="宋体" pitchFamily="2" charset="-122"/>
              </a:rPr>
              <a:t>作业 </a:t>
            </a:r>
            <a:r>
              <a:rPr kumimoji="1" lang="zh-CN" altLang="en-US" sz="2800" b="1" dirty="0" smtClean="0">
                <a:latin typeface="宋体" pitchFamily="2" charset="-122"/>
              </a:rPr>
              <a:t>习题</a:t>
            </a:r>
            <a:r>
              <a:rPr kumimoji="1" lang="zh-CN" altLang="en-US" sz="2800" b="1" dirty="0">
                <a:latin typeface="宋体" pitchFamily="2" charset="-122"/>
              </a:rPr>
              <a:t>六：</a:t>
            </a:r>
            <a:r>
              <a:rPr kumimoji="1" lang="en-US" altLang="zh-CN" sz="2800" b="1" dirty="0" smtClean="0">
                <a:latin typeface="宋体" pitchFamily="2" charset="-122"/>
              </a:rPr>
              <a:t>12</a:t>
            </a:r>
            <a:endParaRPr kumimoji="1" lang="en-US" altLang="zh-CN" sz="2800" b="1" dirty="0">
              <a:latin typeface="宋体" pitchFamily="2" charset="-122"/>
            </a:endParaRPr>
          </a:p>
        </p:txBody>
      </p:sp>
    </p:spTree>
    <p:extLst>
      <p:ext uri="{BB962C8B-B14F-4D97-AF65-F5344CB8AC3E}">
        <p14:creationId xmlns:p14="http://schemas.microsoft.com/office/powerpoint/2010/main" val="310353802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1637D1C5-69BA-42C0-893F-E037CD74526C}" type="slidenum">
              <a:rPr lang="en-US" altLang="zh-CN" sz="1400" smtClean="0"/>
              <a:pPr>
                <a:spcBef>
                  <a:spcPct val="0"/>
                </a:spcBef>
                <a:buFontTx/>
                <a:buNone/>
              </a:pPr>
              <a:t>8</a:t>
            </a:fld>
            <a:endParaRPr lang="en-US" altLang="zh-CN" sz="1400" smtClean="0"/>
          </a:p>
        </p:txBody>
      </p:sp>
      <p:sp>
        <p:nvSpPr>
          <p:cNvPr id="3" name="Rectangle 3"/>
          <p:cNvSpPr txBox="1">
            <a:spLocks noChangeArrowheads="1"/>
          </p:cNvSpPr>
          <p:nvPr/>
        </p:nvSpPr>
        <p:spPr>
          <a:xfrm>
            <a:off x="381000" y="857250"/>
            <a:ext cx="8458200" cy="571500"/>
          </a:xfrm>
          <a:prstGeom prst="rect">
            <a:avLst/>
          </a:prstGeom>
        </p:spPr>
        <p:txBody>
          <a:bodyPr/>
          <a:lstStyle/>
          <a:p>
            <a:pPr marL="342900" indent="-342900">
              <a:spcBef>
                <a:spcPts val="1200"/>
              </a:spcBef>
              <a:buFont typeface="Wingdings" pitchFamily="2" charset="2"/>
              <a:buChar char="Ø"/>
              <a:defRPr/>
            </a:pPr>
            <a:r>
              <a:rPr lang="zh-CN" altLang="en-US" sz="2800" b="1" kern="0" dirty="0">
                <a:latin typeface="+mn-lt"/>
                <a:ea typeface="+mn-ea"/>
              </a:rPr>
              <a:t>三相单、双六拍：</a:t>
            </a:r>
            <a:r>
              <a:rPr lang="en-US" altLang="zh-CN" sz="2800" b="1" kern="0" dirty="0">
                <a:latin typeface="+mn-lt"/>
                <a:ea typeface="+mn-ea"/>
              </a:rPr>
              <a:t>A-AB-B-BC-C-CA-A</a:t>
            </a:r>
            <a:endParaRPr lang="zh-CN" altLang="en-US" sz="2800" b="1" kern="0" dirty="0">
              <a:latin typeface="+mn-lt"/>
              <a:ea typeface="+mn-ea"/>
            </a:endParaRPr>
          </a:p>
        </p:txBody>
      </p:sp>
      <p:pic>
        <p:nvPicPr>
          <p:cNvPr id="12292" name="图片 4" descr="图6.23.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875" y="1714500"/>
            <a:ext cx="8840788" cy="407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707904" y="5774871"/>
            <a:ext cx="2000869" cy="461665"/>
          </a:xfrm>
          <a:prstGeom prst="rect">
            <a:avLst/>
          </a:prstGeom>
        </p:spPr>
        <p:txBody>
          <a:bodyPr wrap="none">
            <a:spAutoFit/>
          </a:bodyPr>
          <a:lstStyle/>
          <a:p>
            <a:r>
              <a:rPr lang="en-US" altLang="zh-CN" dirty="0"/>
              <a:t>Half-stepping</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spcBef>
                <a:spcPct val="0"/>
              </a:spcBef>
              <a:buFontTx/>
              <a:buNone/>
            </a:pPr>
            <a:fld id="{596B34B6-25C0-4F95-825E-E0E16A1DE9BC}" type="slidenum">
              <a:rPr lang="en-US" altLang="zh-CN" sz="1400" smtClean="0"/>
              <a:pPr>
                <a:spcBef>
                  <a:spcPct val="0"/>
                </a:spcBef>
                <a:buFontTx/>
                <a:buNone/>
              </a:pPr>
              <a:t>9</a:t>
            </a:fld>
            <a:endParaRPr lang="en-US" altLang="zh-CN" sz="1400" smtClean="0"/>
          </a:p>
        </p:txBody>
      </p:sp>
      <p:sp>
        <p:nvSpPr>
          <p:cNvPr id="3" name="Rectangle 3"/>
          <p:cNvSpPr txBox="1">
            <a:spLocks noChangeArrowheads="1"/>
          </p:cNvSpPr>
          <p:nvPr/>
        </p:nvSpPr>
        <p:spPr>
          <a:xfrm>
            <a:off x="381000" y="857250"/>
            <a:ext cx="8458200" cy="571500"/>
          </a:xfrm>
          <a:prstGeom prst="rect">
            <a:avLst/>
          </a:prstGeom>
        </p:spPr>
        <p:txBody>
          <a:bodyPr/>
          <a:lstStyle/>
          <a:p>
            <a:pPr marL="342900" indent="-342900">
              <a:spcBef>
                <a:spcPts val="1200"/>
              </a:spcBef>
              <a:buFont typeface="Wingdings" pitchFamily="2" charset="2"/>
              <a:buChar char="Ø"/>
              <a:defRPr/>
            </a:pPr>
            <a:r>
              <a:rPr lang="zh-CN" altLang="en-US" sz="2800" b="1" kern="0" dirty="0">
                <a:latin typeface="+mn-lt"/>
                <a:ea typeface="+mn-ea"/>
              </a:rPr>
              <a:t>通电波形图</a:t>
            </a:r>
          </a:p>
        </p:txBody>
      </p:sp>
      <p:sp>
        <p:nvSpPr>
          <p:cNvPr id="6" name="Rectangle 3"/>
          <p:cNvSpPr txBox="1">
            <a:spLocks noChangeArrowheads="1"/>
          </p:cNvSpPr>
          <p:nvPr/>
        </p:nvSpPr>
        <p:spPr>
          <a:xfrm>
            <a:off x="385763" y="1500188"/>
            <a:ext cx="8458200" cy="5257800"/>
          </a:xfrm>
          <a:prstGeom prst="rect">
            <a:avLst/>
          </a:prstGeom>
        </p:spPr>
        <p:txBody>
          <a:bodyPr/>
          <a:lstStyle/>
          <a:p>
            <a:pPr marL="342900" indent="-342900">
              <a:spcBef>
                <a:spcPct val="20000"/>
              </a:spcBef>
              <a:defRPr/>
            </a:pPr>
            <a:r>
              <a:rPr lang="zh-CN" altLang="en-US" b="1" kern="0" dirty="0">
                <a:latin typeface="+mn-lt"/>
                <a:ea typeface="+mn-ea"/>
              </a:rPr>
              <a:t>例：三相单、双六拍通电方式</a:t>
            </a:r>
          </a:p>
          <a:p>
            <a:pPr marL="342900" indent="-342900">
              <a:spcBef>
                <a:spcPct val="20000"/>
              </a:spcBef>
              <a:defRPr/>
            </a:pPr>
            <a:r>
              <a:rPr lang="en-US" altLang="zh-CN" b="1" kern="0" dirty="0">
                <a:latin typeface="+mn-lt"/>
                <a:ea typeface="+mn-ea"/>
              </a:rPr>
              <a:t>A</a:t>
            </a:r>
            <a:r>
              <a:rPr lang="zh-CN" altLang="en-US" b="1" kern="0" dirty="0">
                <a:latin typeface="+mn-lt"/>
                <a:ea typeface="+mn-ea"/>
              </a:rPr>
              <a:t>、</a:t>
            </a:r>
            <a:r>
              <a:rPr lang="en-US" altLang="zh-CN" b="1" kern="0" dirty="0">
                <a:latin typeface="+mn-lt"/>
                <a:ea typeface="+mn-ea"/>
              </a:rPr>
              <a:t>B</a:t>
            </a:r>
            <a:r>
              <a:rPr lang="zh-CN" altLang="en-US" b="1" kern="0" dirty="0">
                <a:latin typeface="+mn-lt"/>
                <a:ea typeface="+mn-ea"/>
              </a:rPr>
              <a:t>、</a:t>
            </a:r>
            <a:r>
              <a:rPr lang="en-US" altLang="zh-CN" b="1" kern="0" dirty="0">
                <a:latin typeface="+mn-lt"/>
                <a:ea typeface="+mn-ea"/>
              </a:rPr>
              <a:t>C</a:t>
            </a:r>
            <a:r>
              <a:rPr lang="zh-CN" altLang="en-US" b="1" kern="0" dirty="0">
                <a:latin typeface="+mn-lt"/>
                <a:ea typeface="+mn-ea"/>
              </a:rPr>
              <a:t>三相，通电顺序为：</a:t>
            </a:r>
            <a:r>
              <a:rPr lang="en-US" altLang="zh-CN" b="1" kern="0" dirty="0">
                <a:latin typeface="+mn-lt"/>
                <a:ea typeface="+mn-ea"/>
              </a:rPr>
              <a:t>A</a:t>
            </a:r>
            <a:r>
              <a:rPr lang="zh-CN" altLang="en-US" b="1" kern="0" dirty="0">
                <a:latin typeface="+mn-lt"/>
                <a:ea typeface="+mn-ea"/>
              </a:rPr>
              <a:t>－</a:t>
            </a:r>
            <a:r>
              <a:rPr lang="en-US" altLang="zh-CN" b="1" kern="0" dirty="0">
                <a:latin typeface="+mn-lt"/>
                <a:ea typeface="+mn-ea"/>
              </a:rPr>
              <a:t>AB</a:t>
            </a:r>
            <a:r>
              <a:rPr lang="zh-CN" altLang="en-US" b="1" kern="0" dirty="0">
                <a:latin typeface="+mn-lt"/>
                <a:ea typeface="+mn-ea"/>
              </a:rPr>
              <a:t>－</a:t>
            </a:r>
            <a:r>
              <a:rPr lang="en-US" altLang="zh-CN" b="1" kern="0" dirty="0">
                <a:latin typeface="+mn-lt"/>
                <a:ea typeface="+mn-ea"/>
              </a:rPr>
              <a:t>B</a:t>
            </a:r>
            <a:r>
              <a:rPr lang="zh-CN" altLang="en-US" b="1" kern="0" dirty="0">
                <a:latin typeface="+mn-lt"/>
                <a:ea typeface="+mn-ea"/>
              </a:rPr>
              <a:t>－</a:t>
            </a:r>
            <a:r>
              <a:rPr lang="en-US" altLang="zh-CN" b="1" kern="0" dirty="0">
                <a:latin typeface="+mn-lt"/>
                <a:ea typeface="+mn-ea"/>
              </a:rPr>
              <a:t>BC</a:t>
            </a:r>
            <a:r>
              <a:rPr lang="zh-CN" altLang="en-US" b="1" kern="0" dirty="0">
                <a:latin typeface="+mn-lt"/>
                <a:ea typeface="+mn-ea"/>
              </a:rPr>
              <a:t>－</a:t>
            </a:r>
            <a:r>
              <a:rPr lang="en-US" altLang="zh-CN" b="1" kern="0" dirty="0">
                <a:latin typeface="+mn-lt"/>
                <a:ea typeface="+mn-ea"/>
              </a:rPr>
              <a:t>C</a:t>
            </a:r>
            <a:r>
              <a:rPr lang="zh-CN" altLang="en-US" b="1" kern="0" dirty="0">
                <a:latin typeface="+mn-lt"/>
                <a:ea typeface="+mn-ea"/>
              </a:rPr>
              <a:t>－</a:t>
            </a:r>
            <a:r>
              <a:rPr lang="en-US" altLang="zh-CN" b="1" kern="0" dirty="0">
                <a:latin typeface="+mn-lt"/>
                <a:ea typeface="+mn-ea"/>
              </a:rPr>
              <a:t>CA</a:t>
            </a:r>
            <a:r>
              <a:rPr lang="zh-CN" altLang="en-US" b="1" kern="0" dirty="0">
                <a:latin typeface="+mn-lt"/>
                <a:ea typeface="+mn-ea"/>
              </a:rPr>
              <a:t>－</a:t>
            </a:r>
            <a:r>
              <a:rPr lang="en-US" altLang="zh-CN" b="1" kern="0" dirty="0">
                <a:latin typeface="+mn-lt"/>
                <a:ea typeface="+mn-ea"/>
              </a:rPr>
              <a:t>A</a:t>
            </a:r>
          </a:p>
        </p:txBody>
      </p:sp>
      <p:grpSp>
        <p:nvGrpSpPr>
          <p:cNvPr id="13317" name="组合 62"/>
          <p:cNvGrpSpPr>
            <a:grpSpLocks/>
          </p:cNvGrpSpPr>
          <p:nvPr/>
        </p:nvGrpSpPr>
        <p:grpSpPr bwMode="auto">
          <a:xfrm>
            <a:off x="695325" y="2928938"/>
            <a:ext cx="7162800" cy="2362200"/>
            <a:chOff x="695325" y="2928938"/>
            <a:chExt cx="7162801" cy="2362200"/>
          </a:xfrm>
        </p:grpSpPr>
        <p:sp>
          <p:nvSpPr>
            <p:cNvPr id="13318" name="Text Box 88"/>
            <p:cNvSpPr txBox="1">
              <a:spLocks noChangeArrowheads="1"/>
            </p:cNvSpPr>
            <p:nvPr/>
          </p:nvSpPr>
          <p:spPr bwMode="auto">
            <a:xfrm>
              <a:off x="695325" y="2928938"/>
              <a:ext cx="10429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400" b="1"/>
                <a:t>CP</a:t>
              </a:r>
              <a:r>
                <a:rPr lang="zh-CN" altLang="en-US" sz="2400" b="1"/>
                <a:t>：</a:t>
              </a:r>
            </a:p>
          </p:txBody>
        </p:sp>
        <p:sp>
          <p:nvSpPr>
            <p:cNvPr id="13319" name="Text Box 89"/>
            <p:cNvSpPr txBox="1">
              <a:spLocks noChangeArrowheads="1"/>
            </p:cNvSpPr>
            <p:nvPr/>
          </p:nvSpPr>
          <p:spPr bwMode="auto">
            <a:xfrm>
              <a:off x="768350" y="3614738"/>
              <a:ext cx="47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400" b="1"/>
                <a:t>A</a:t>
              </a:r>
            </a:p>
          </p:txBody>
        </p:sp>
        <p:sp>
          <p:nvSpPr>
            <p:cNvPr id="13320" name="Text Box 90"/>
            <p:cNvSpPr txBox="1">
              <a:spLocks noChangeArrowheads="1"/>
            </p:cNvSpPr>
            <p:nvPr/>
          </p:nvSpPr>
          <p:spPr bwMode="auto">
            <a:xfrm>
              <a:off x="792163" y="4224338"/>
              <a:ext cx="47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400" b="1"/>
                <a:t>B</a:t>
              </a:r>
            </a:p>
          </p:txBody>
        </p:sp>
        <p:sp>
          <p:nvSpPr>
            <p:cNvPr id="13321" name="Text Box 91"/>
            <p:cNvSpPr txBox="1">
              <a:spLocks noChangeArrowheads="1"/>
            </p:cNvSpPr>
            <p:nvPr/>
          </p:nvSpPr>
          <p:spPr bwMode="auto">
            <a:xfrm>
              <a:off x="781050" y="4757738"/>
              <a:ext cx="4746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itchFamily="34" charset="0"/>
                  <a:ea typeface="宋体" pitchFamily="2" charset="-122"/>
                </a:defRPr>
              </a:lvl1pPr>
              <a:lvl2pPr marL="742950" indent="-285750">
                <a:spcBef>
                  <a:spcPct val="20000"/>
                </a:spcBef>
                <a:buChar char="–"/>
                <a:defRPr sz="2800">
                  <a:solidFill>
                    <a:schemeClr val="tx1"/>
                  </a:solidFill>
                  <a:latin typeface="Arial" pitchFamily="34" charset="0"/>
                  <a:ea typeface="宋体" pitchFamily="2" charset="-122"/>
                </a:defRPr>
              </a:lvl2pPr>
              <a:lvl3pPr marL="1143000" indent="-228600">
                <a:spcBef>
                  <a:spcPct val="20000"/>
                </a:spcBef>
                <a:buChar char="•"/>
                <a:defRPr sz="2400">
                  <a:solidFill>
                    <a:schemeClr val="tx1"/>
                  </a:solidFill>
                  <a:latin typeface="Arial" pitchFamily="34" charset="0"/>
                  <a:ea typeface="宋体" pitchFamily="2" charset="-122"/>
                </a:defRPr>
              </a:lvl3pPr>
              <a:lvl4pPr marL="1600200" indent="-228600">
                <a:spcBef>
                  <a:spcPct val="20000"/>
                </a:spcBef>
                <a:buChar char="–"/>
                <a:defRPr sz="2000">
                  <a:solidFill>
                    <a:schemeClr val="tx1"/>
                  </a:solidFill>
                  <a:latin typeface="Arial" pitchFamily="34" charset="0"/>
                  <a:ea typeface="宋体" pitchFamily="2" charset="-122"/>
                </a:defRPr>
              </a:lvl4pPr>
              <a:lvl5pPr marL="2057400" indent="-228600">
                <a:spcBef>
                  <a:spcPct val="20000"/>
                </a:spcBef>
                <a:buChar char="»"/>
                <a:defRPr sz="2000">
                  <a:solidFill>
                    <a:schemeClr val="tx1"/>
                  </a:solidFill>
                  <a:latin typeface="Arial" pitchFamily="34"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gn="just" eaLnBrk="1" hangingPunct="1">
                <a:spcBef>
                  <a:spcPct val="50000"/>
                </a:spcBef>
                <a:buFontTx/>
                <a:buNone/>
              </a:pPr>
              <a:r>
                <a:rPr lang="en-US" altLang="zh-CN" sz="2400" b="1"/>
                <a:t>C</a:t>
              </a:r>
            </a:p>
          </p:txBody>
        </p:sp>
        <p:sp>
          <p:nvSpPr>
            <p:cNvPr id="13322" name="Line 5"/>
            <p:cNvSpPr>
              <a:spLocks noChangeShapeType="1"/>
            </p:cNvSpPr>
            <p:nvPr/>
          </p:nvSpPr>
          <p:spPr bwMode="auto">
            <a:xfrm>
              <a:off x="1693863" y="3300413"/>
              <a:ext cx="209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3" name="Line 6"/>
            <p:cNvSpPr>
              <a:spLocks noChangeShapeType="1"/>
            </p:cNvSpPr>
            <p:nvPr/>
          </p:nvSpPr>
          <p:spPr bwMode="auto">
            <a:xfrm flipV="1">
              <a:off x="1903413"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4" name="Line 7"/>
            <p:cNvSpPr>
              <a:spLocks noChangeShapeType="1"/>
            </p:cNvSpPr>
            <p:nvPr/>
          </p:nvSpPr>
          <p:spPr bwMode="auto">
            <a:xfrm>
              <a:off x="1903413" y="2936876"/>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5" name="Line 8"/>
            <p:cNvSpPr>
              <a:spLocks noChangeShapeType="1"/>
            </p:cNvSpPr>
            <p:nvPr/>
          </p:nvSpPr>
          <p:spPr bwMode="auto">
            <a:xfrm>
              <a:off x="2322513"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6" name="Line 9"/>
            <p:cNvSpPr>
              <a:spLocks noChangeShapeType="1"/>
            </p:cNvSpPr>
            <p:nvPr/>
          </p:nvSpPr>
          <p:spPr bwMode="auto">
            <a:xfrm>
              <a:off x="2322513" y="3300413"/>
              <a:ext cx="417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7" name="Line 10"/>
            <p:cNvSpPr>
              <a:spLocks noChangeShapeType="1"/>
            </p:cNvSpPr>
            <p:nvPr/>
          </p:nvSpPr>
          <p:spPr bwMode="auto">
            <a:xfrm flipV="1">
              <a:off x="274002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8" name="Line 11"/>
            <p:cNvSpPr>
              <a:spLocks noChangeShapeType="1"/>
            </p:cNvSpPr>
            <p:nvPr/>
          </p:nvSpPr>
          <p:spPr bwMode="auto">
            <a:xfrm>
              <a:off x="2740025" y="2936876"/>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29" name="Line 12"/>
            <p:cNvSpPr>
              <a:spLocks noChangeShapeType="1"/>
            </p:cNvSpPr>
            <p:nvPr/>
          </p:nvSpPr>
          <p:spPr bwMode="auto">
            <a:xfrm>
              <a:off x="315912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0" name="Line 13"/>
            <p:cNvSpPr>
              <a:spLocks noChangeShapeType="1"/>
            </p:cNvSpPr>
            <p:nvPr/>
          </p:nvSpPr>
          <p:spPr bwMode="auto">
            <a:xfrm>
              <a:off x="3159125" y="3300413"/>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1" name="Line 14"/>
            <p:cNvSpPr>
              <a:spLocks noChangeShapeType="1"/>
            </p:cNvSpPr>
            <p:nvPr/>
          </p:nvSpPr>
          <p:spPr bwMode="auto">
            <a:xfrm flipV="1">
              <a:off x="357822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2" name="Line 15"/>
            <p:cNvSpPr>
              <a:spLocks noChangeShapeType="1"/>
            </p:cNvSpPr>
            <p:nvPr/>
          </p:nvSpPr>
          <p:spPr bwMode="auto">
            <a:xfrm>
              <a:off x="3578225" y="2936876"/>
              <a:ext cx="417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3" name="Line 16"/>
            <p:cNvSpPr>
              <a:spLocks noChangeShapeType="1"/>
            </p:cNvSpPr>
            <p:nvPr/>
          </p:nvSpPr>
          <p:spPr bwMode="auto">
            <a:xfrm>
              <a:off x="3995738"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4" name="Line 17"/>
            <p:cNvSpPr>
              <a:spLocks noChangeShapeType="1"/>
            </p:cNvSpPr>
            <p:nvPr/>
          </p:nvSpPr>
          <p:spPr bwMode="auto">
            <a:xfrm>
              <a:off x="3995738" y="3300413"/>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5" name="Line 18"/>
            <p:cNvSpPr>
              <a:spLocks noChangeShapeType="1"/>
            </p:cNvSpPr>
            <p:nvPr/>
          </p:nvSpPr>
          <p:spPr bwMode="auto">
            <a:xfrm flipV="1">
              <a:off x="4414838"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6" name="Line 19"/>
            <p:cNvSpPr>
              <a:spLocks noChangeShapeType="1"/>
            </p:cNvSpPr>
            <p:nvPr/>
          </p:nvSpPr>
          <p:spPr bwMode="auto">
            <a:xfrm>
              <a:off x="4414838" y="2936876"/>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7" name="Line 20"/>
            <p:cNvSpPr>
              <a:spLocks noChangeShapeType="1"/>
            </p:cNvSpPr>
            <p:nvPr/>
          </p:nvSpPr>
          <p:spPr bwMode="auto">
            <a:xfrm>
              <a:off x="4833938"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8" name="Line 21"/>
            <p:cNvSpPr>
              <a:spLocks noChangeShapeType="1"/>
            </p:cNvSpPr>
            <p:nvPr/>
          </p:nvSpPr>
          <p:spPr bwMode="auto">
            <a:xfrm>
              <a:off x="4833938" y="3300413"/>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39" name="Line 22"/>
            <p:cNvSpPr>
              <a:spLocks noChangeShapeType="1"/>
            </p:cNvSpPr>
            <p:nvPr/>
          </p:nvSpPr>
          <p:spPr bwMode="auto">
            <a:xfrm flipV="1">
              <a:off x="5253038"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0" name="Line 23"/>
            <p:cNvSpPr>
              <a:spLocks noChangeShapeType="1"/>
            </p:cNvSpPr>
            <p:nvPr/>
          </p:nvSpPr>
          <p:spPr bwMode="auto">
            <a:xfrm>
              <a:off x="5253038" y="2936876"/>
              <a:ext cx="417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1" name="Line 24"/>
            <p:cNvSpPr>
              <a:spLocks noChangeShapeType="1"/>
            </p:cNvSpPr>
            <p:nvPr/>
          </p:nvSpPr>
          <p:spPr bwMode="auto">
            <a:xfrm>
              <a:off x="5670550"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2" name="Line 25"/>
            <p:cNvSpPr>
              <a:spLocks noChangeShapeType="1"/>
            </p:cNvSpPr>
            <p:nvPr/>
          </p:nvSpPr>
          <p:spPr bwMode="auto">
            <a:xfrm>
              <a:off x="5670550" y="3300413"/>
              <a:ext cx="417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3" name="Line 26"/>
            <p:cNvSpPr>
              <a:spLocks noChangeShapeType="1"/>
            </p:cNvSpPr>
            <p:nvPr/>
          </p:nvSpPr>
          <p:spPr bwMode="auto">
            <a:xfrm flipV="1">
              <a:off x="6088063"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4" name="Line 27"/>
            <p:cNvSpPr>
              <a:spLocks noChangeShapeType="1"/>
            </p:cNvSpPr>
            <p:nvPr/>
          </p:nvSpPr>
          <p:spPr bwMode="auto">
            <a:xfrm>
              <a:off x="6088063" y="2936876"/>
              <a:ext cx="4175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5" name="Line 28"/>
            <p:cNvSpPr>
              <a:spLocks noChangeShapeType="1"/>
            </p:cNvSpPr>
            <p:nvPr/>
          </p:nvSpPr>
          <p:spPr bwMode="auto">
            <a:xfrm>
              <a:off x="650557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6" name="Line 29"/>
            <p:cNvSpPr>
              <a:spLocks noChangeShapeType="1"/>
            </p:cNvSpPr>
            <p:nvPr/>
          </p:nvSpPr>
          <p:spPr bwMode="auto">
            <a:xfrm>
              <a:off x="6505575" y="3300413"/>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7" name="Line 30"/>
            <p:cNvSpPr>
              <a:spLocks noChangeShapeType="1"/>
            </p:cNvSpPr>
            <p:nvPr/>
          </p:nvSpPr>
          <p:spPr bwMode="auto">
            <a:xfrm flipV="1">
              <a:off x="692467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8" name="Line 31"/>
            <p:cNvSpPr>
              <a:spLocks noChangeShapeType="1"/>
            </p:cNvSpPr>
            <p:nvPr/>
          </p:nvSpPr>
          <p:spPr bwMode="auto">
            <a:xfrm>
              <a:off x="6924675" y="2936876"/>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49" name="Line 32"/>
            <p:cNvSpPr>
              <a:spLocks noChangeShapeType="1"/>
            </p:cNvSpPr>
            <p:nvPr/>
          </p:nvSpPr>
          <p:spPr bwMode="auto">
            <a:xfrm>
              <a:off x="7343775" y="29368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0" name="Line 33"/>
            <p:cNvSpPr>
              <a:spLocks noChangeShapeType="1"/>
            </p:cNvSpPr>
            <p:nvPr/>
          </p:nvSpPr>
          <p:spPr bwMode="auto">
            <a:xfrm>
              <a:off x="7343775" y="3300413"/>
              <a:ext cx="4191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1" name="Line 46"/>
            <p:cNvSpPr>
              <a:spLocks noChangeShapeType="1"/>
            </p:cNvSpPr>
            <p:nvPr/>
          </p:nvSpPr>
          <p:spPr bwMode="auto">
            <a:xfrm>
              <a:off x="1903413" y="3021013"/>
              <a:ext cx="0" cy="227012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2" name="Line 47"/>
            <p:cNvSpPr>
              <a:spLocks noChangeShapeType="1"/>
            </p:cNvSpPr>
            <p:nvPr/>
          </p:nvSpPr>
          <p:spPr bwMode="auto">
            <a:xfrm flipV="1">
              <a:off x="1903413" y="3625851"/>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3" name="Line 48"/>
            <p:cNvSpPr>
              <a:spLocks noChangeShapeType="1"/>
            </p:cNvSpPr>
            <p:nvPr/>
          </p:nvSpPr>
          <p:spPr bwMode="auto">
            <a:xfrm>
              <a:off x="1903413" y="3625851"/>
              <a:ext cx="16748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4" name="Line 49"/>
            <p:cNvSpPr>
              <a:spLocks noChangeShapeType="1"/>
            </p:cNvSpPr>
            <p:nvPr/>
          </p:nvSpPr>
          <p:spPr bwMode="auto">
            <a:xfrm>
              <a:off x="1693863" y="4595813"/>
              <a:ext cx="104616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5" name="Line 50"/>
            <p:cNvSpPr>
              <a:spLocks noChangeShapeType="1"/>
            </p:cNvSpPr>
            <p:nvPr/>
          </p:nvSpPr>
          <p:spPr bwMode="auto">
            <a:xfrm>
              <a:off x="2740025" y="3141663"/>
              <a:ext cx="0" cy="214947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6" name="Line 51"/>
            <p:cNvSpPr>
              <a:spLocks noChangeShapeType="1"/>
            </p:cNvSpPr>
            <p:nvPr/>
          </p:nvSpPr>
          <p:spPr bwMode="auto">
            <a:xfrm>
              <a:off x="3578225" y="3141663"/>
              <a:ext cx="0" cy="214947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7" name="Line 52"/>
            <p:cNvSpPr>
              <a:spLocks noChangeShapeType="1"/>
            </p:cNvSpPr>
            <p:nvPr/>
          </p:nvSpPr>
          <p:spPr bwMode="auto">
            <a:xfrm>
              <a:off x="4414838" y="3021013"/>
              <a:ext cx="0" cy="227012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8" name="Line 53"/>
            <p:cNvSpPr>
              <a:spLocks noChangeShapeType="1"/>
            </p:cNvSpPr>
            <p:nvPr/>
          </p:nvSpPr>
          <p:spPr bwMode="auto">
            <a:xfrm>
              <a:off x="5253038" y="3141663"/>
              <a:ext cx="0" cy="214947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59" name="Line 54"/>
            <p:cNvSpPr>
              <a:spLocks noChangeShapeType="1"/>
            </p:cNvSpPr>
            <p:nvPr/>
          </p:nvSpPr>
          <p:spPr bwMode="auto">
            <a:xfrm>
              <a:off x="6088063" y="3141663"/>
              <a:ext cx="0" cy="214947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0" name="Line 55"/>
            <p:cNvSpPr>
              <a:spLocks noChangeShapeType="1"/>
            </p:cNvSpPr>
            <p:nvPr/>
          </p:nvSpPr>
          <p:spPr bwMode="auto">
            <a:xfrm>
              <a:off x="6924675" y="3021013"/>
              <a:ext cx="0" cy="2270125"/>
            </a:xfrm>
            <a:prstGeom prst="line">
              <a:avLst/>
            </a:prstGeom>
            <a:noFill/>
            <a:ln w="9525">
              <a:solidFill>
                <a:srgbClr val="000000"/>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1" name="Line 59"/>
            <p:cNvSpPr>
              <a:spLocks noChangeShapeType="1"/>
            </p:cNvSpPr>
            <p:nvPr/>
          </p:nvSpPr>
          <p:spPr bwMode="auto">
            <a:xfrm flipH="1">
              <a:off x="1693863" y="3989388"/>
              <a:ext cx="20955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2" name="Line 60"/>
            <p:cNvSpPr>
              <a:spLocks noChangeShapeType="1"/>
            </p:cNvSpPr>
            <p:nvPr/>
          </p:nvSpPr>
          <p:spPr bwMode="auto">
            <a:xfrm>
              <a:off x="3578225" y="3625851"/>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3" name="Line 61"/>
            <p:cNvSpPr>
              <a:spLocks noChangeShapeType="1"/>
            </p:cNvSpPr>
            <p:nvPr/>
          </p:nvSpPr>
          <p:spPr bwMode="auto">
            <a:xfrm>
              <a:off x="3578225" y="3989388"/>
              <a:ext cx="2520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4" name="Line 69"/>
            <p:cNvSpPr>
              <a:spLocks noChangeShapeType="1"/>
            </p:cNvSpPr>
            <p:nvPr/>
          </p:nvSpPr>
          <p:spPr bwMode="auto">
            <a:xfrm flipV="1">
              <a:off x="2740025" y="42322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5" name="Line 70"/>
            <p:cNvSpPr>
              <a:spLocks noChangeShapeType="1"/>
            </p:cNvSpPr>
            <p:nvPr/>
          </p:nvSpPr>
          <p:spPr bwMode="auto">
            <a:xfrm>
              <a:off x="2740025" y="4232276"/>
              <a:ext cx="25130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6" name="Line 71"/>
            <p:cNvSpPr>
              <a:spLocks noChangeShapeType="1"/>
            </p:cNvSpPr>
            <p:nvPr/>
          </p:nvSpPr>
          <p:spPr bwMode="auto">
            <a:xfrm>
              <a:off x="5253038" y="4232276"/>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7" name="Line 72"/>
            <p:cNvSpPr>
              <a:spLocks noChangeShapeType="1"/>
            </p:cNvSpPr>
            <p:nvPr/>
          </p:nvSpPr>
          <p:spPr bwMode="auto">
            <a:xfrm flipV="1">
              <a:off x="4414838" y="4837113"/>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8" name="Line 73"/>
            <p:cNvSpPr>
              <a:spLocks noChangeShapeType="1"/>
            </p:cNvSpPr>
            <p:nvPr/>
          </p:nvSpPr>
          <p:spPr bwMode="auto">
            <a:xfrm>
              <a:off x="4414838" y="4837113"/>
              <a:ext cx="250983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69" name="Line 74"/>
            <p:cNvSpPr>
              <a:spLocks noChangeShapeType="1"/>
            </p:cNvSpPr>
            <p:nvPr/>
          </p:nvSpPr>
          <p:spPr bwMode="auto">
            <a:xfrm>
              <a:off x="6924675" y="4837113"/>
              <a:ext cx="0" cy="3635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0" name="Line 81"/>
            <p:cNvSpPr>
              <a:spLocks noChangeShapeType="1"/>
            </p:cNvSpPr>
            <p:nvPr/>
          </p:nvSpPr>
          <p:spPr bwMode="auto">
            <a:xfrm flipH="1">
              <a:off x="1693863" y="5200651"/>
              <a:ext cx="2716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1" name="Line 82"/>
            <p:cNvSpPr>
              <a:spLocks noChangeShapeType="1"/>
            </p:cNvSpPr>
            <p:nvPr/>
          </p:nvSpPr>
          <p:spPr bwMode="auto">
            <a:xfrm>
              <a:off x="6919913" y="5200651"/>
              <a:ext cx="93821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2" name="Line 85"/>
            <p:cNvSpPr>
              <a:spLocks noChangeShapeType="1"/>
            </p:cNvSpPr>
            <p:nvPr/>
          </p:nvSpPr>
          <p:spPr bwMode="auto">
            <a:xfrm>
              <a:off x="5253038" y="4595813"/>
              <a:ext cx="260508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3" name="Line 94"/>
            <p:cNvSpPr>
              <a:spLocks noChangeShapeType="1"/>
            </p:cNvSpPr>
            <p:nvPr/>
          </p:nvSpPr>
          <p:spPr bwMode="auto">
            <a:xfrm>
              <a:off x="6086052" y="3579813"/>
              <a:ext cx="0" cy="3960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374" name="Line 95"/>
            <p:cNvSpPr>
              <a:spLocks noChangeShapeType="1"/>
            </p:cNvSpPr>
            <p:nvPr/>
          </p:nvSpPr>
          <p:spPr bwMode="auto">
            <a:xfrm>
              <a:off x="6099906" y="3535363"/>
              <a:ext cx="16920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otalTime>9701</TotalTime>
  <Words>5401</Words>
  <Application>Microsoft Office PowerPoint</Application>
  <PresentationFormat>全屏显示(4:3)</PresentationFormat>
  <Paragraphs>469</Paragraphs>
  <Slides>72</Slides>
  <Notes>36</Notes>
  <HiddenSlides>0</HiddenSlides>
  <MMClips>0</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2</vt:i4>
      </vt:variant>
      <vt:variant>
        <vt:lpstr>幻灯片标题</vt:lpstr>
      </vt:variant>
      <vt:variant>
        <vt:i4>72</vt:i4>
      </vt:variant>
    </vt:vector>
  </HeadingPairs>
  <TitlesOfParts>
    <vt:vector size="86" baseType="lpstr">
      <vt:lpstr>Arial Unicode MS</vt:lpstr>
      <vt:lpstr>等线</vt:lpstr>
      <vt:lpstr>仿宋_GB2312</vt:lpstr>
      <vt:lpstr>宋体</vt:lpstr>
      <vt:lpstr>微软雅黑</vt:lpstr>
      <vt:lpstr>Arial</vt:lpstr>
      <vt:lpstr>Cambria Math</vt:lpstr>
      <vt:lpstr>Symbol</vt:lpstr>
      <vt:lpstr>Times New Roman</vt:lpstr>
      <vt:lpstr>Wingdings</vt:lpstr>
      <vt:lpstr>默认设计模板</vt:lpstr>
      <vt:lpstr>自定义设计方案</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6.4.3 永磁式步进电动机</vt:lpstr>
      <vt:lpstr>PowerPoint 演示文稿</vt:lpstr>
      <vt:lpstr>PowerPoint 演示文稿</vt:lpstr>
      <vt:lpstr>6.4.4 混合式步进电动机 </vt:lpstr>
      <vt:lpstr>6.4.4 混合式步进电动机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vector>
  </TitlesOfParts>
  <Company>微软用户</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微软中国</dc:creator>
  <cp:lastModifiedBy>liu</cp:lastModifiedBy>
  <cp:revision>558</cp:revision>
  <dcterms:created xsi:type="dcterms:W3CDTF">2013-07-16T14:24:14Z</dcterms:created>
  <dcterms:modified xsi:type="dcterms:W3CDTF">2023-04-17T13:18:31Z</dcterms:modified>
</cp:coreProperties>
</file>